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8.jpg" ContentType="image/jpeg"/>
  <Override PartName="/ppt/notesSlides/notesSlide1.xml" ContentType="application/vnd.openxmlformats-officedocument.presentationml.notesSlide+xml"/>
  <Override PartName="/ppt/media/image10.jpg" ContentType="image/jpeg"/>
  <Override PartName="/ppt/notesSlides/notesSlide2.xml" ContentType="application/vnd.openxmlformats-officedocument.presentationml.notesSlide+xml"/>
  <Override PartName="/ppt/media/image11.jpg" ContentType="image/jpeg"/>
  <Override PartName="/ppt/media/image12.jpg" ContentType="image/jpeg"/>
  <Override PartName="/ppt/media/image18.jpg" ContentType="image/jpeg"/>
  <Override PartName="/ppt/media/image19.jpg" ContentType="image/jpeg"/>
  <Override PartName="/ppt/media/image20.jpg" ContentType="image/jpeg"/>
  <Override PartName="/ppt/media/image21.jpg" ContentType="image/jpeg"/>
  <Override PartName="/ppt/media/image2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1"/>
  </p:sldMasterIdLst>
  <p:notesMasterIdLst>
    <p:notesMasterId r:id="rId223"/>
  </p:notesMasterIdLst>
  <p:sldIdLst>
    <p:sldId id="256" r:id="rId2"/>
    <p:sldId id="259" r:id="rId3"/>
    <p:sldId id="257" r:id="rId4"/>
    <p:sldId id="519" r:id="rId5"/>
    <p:sldId id="260" r:id="rId6"/>
    <p:sldId id="527" r:id="rId7"/>
    <p:sldId id="261" r:id="rId8"/>
    <p:sldId id="343" r:id="rId9"/>
    <p:sldId id="258" r:id="rId10"/>
    <p:sldId id="262" r:id="rId11"/>
    <p:sldId id="266" r:id="rId12"/>
    <p:sldId id="263" r:id="rId13"/>
    <p:sldId id="456" r:id="rId14"/>
    <p:sldId id="264" r:id="rId15"/>
    <p:sldId id="267" r:id="rId16"/>
    <p:sldId id="268" r:id="rId17"/>
    <p:sldId id="269" r:id="rId18"/>
    <p:sldId id="457" r:id="rId19"/>
    <p:sldId id="458" r:id="rId20"/>
    <p:sldId id="271" r:id="rId21"/>
    <p:sldId id="459" r:id="rId22"/>
    <p:sldId id="272" r:id="rId23"/>
    <p:sldId id="461" r:id="rId24"/>
    <p:sldId id="273" r:id="rId25"/>
    <p:sldId id="462" r:id="rId26"/>
    <p:sldId id="526" r:id="rId27"/>
    <p:sldId id="528" r:id="rId28"/>
    <p:sldId id="274" r:id="rId29"/>
    <p:sldId id="276" r:id="rId30"/>
    <p:sldId id="275" r:id="rId31"/>
    <p:sldId id="463" r:id="rId32"/>
    <p:sldId id="520" r:id="rId33"/>
    <p:sldId id="344" r:id="rId34"/>
    <p:sldId id="345" r:id="rId35"/>
    <p:sldId id="346" r:id="rId36"/>
    <p:sldId id="464" r:id="rId37"/>
    <p:sldId id="277" r:id="rId38"/>
    <p:sldId id="465" r:id="rId39"/>
    <p:sldId id="279" r:id="rId40"/>
    <p:sldId id="348" r:id="rId41"/>
    <p:sldId id="349" r:id="rId42"/>
    <p:sldId id="354" r:id="rId43"/>
    <p:sldId id="361" r:id="rId44"/>
    <p:sldId id="362" r:id="rId45"/>
    <p:sldId id="363" r:id="rId46"/>
    <p:sldId id="280" r:id="rId47"/>
    <p:sldId id="466" r:id="rId48"/>
    <p:sldId id="281" r:id="rId49"/>
    <p:sldId id="282" r:id="rId50"/>
    <p:sldId id="467" r:id="rId51"/>
    <p:sldId id="468" r:id="rId52"/>
    <p:sldId id="285" r:id="rId53"/>
    <p:sldId id="521" r:id="rId54"/>
    <p:sldId id="522" r:id="rId55"/>
    <p:sldId id="523" r:id="rId56"/>
    <p:sldId id="283" r:id="rId57"/>
    <p:sldId id="286" r:id="rId58"/>
    <p:sldId id="375" r:id="rId59"/>
    <p:sldId id="378" r:id="rId60"/>
    <p:sldId id="379" r:id="rId61"/>
    <p:sldId id="287" r:id="rId62"/>
    <p:sldId id="377" r:id="rId63"/>
    <p:sldId id="289" r:id="rId64"/>
    <p:sldId id="290" r:id="rId65"/>
    <p:sldId id="294" r:id="rId66"/>
    <p:sldId id="365" r:id="rId67"/>
    <p:sldId id="367" r:id="rId68"/>
    <p:sldId id="368" r:id="rId69"/>
    <p:sldId id="295" r:id="rId70"/>
    <p:sldId id="366" r:id="rId71"/>
    <p:sldId id="296" r:id="rId72"/>
    <p:sldId id="369" r:id="rId73"/>
    <p:sldId id="370" r:id="rId74"/>
    <p:sldId id="372" r:id="rId75"/>
    <p:sldId id="373" r:id="rId76"/>
    <p:sldId id="297" r:id="rId77"/>
    <p:sldId id="374" r:id="rId78"/>
    <p:sldId id="303" r:id="rId79"/>
    <p:sldId id="298" r:id="rId80"/>
    <p:sldId id="302" r:id="rId81"/>
    <p:sldId id="301" r:id="rId82"/>
    <p:sldId id="381" r:id="rId83"/>
    <p:sldId id="382" r:id="rId84"/>
    <p:sldId id="383" r:id="rId85"/>
    <p:sldId id="304" r:id="rId86"/>
    <p:sldId id="292" r:id="rId87"/>
    <p:sldId id="384" r:id="rId88"/>
    <p:sldId id="305" r:id="rId89"/>
    <p:sldId id="307" r:id="rId90"/>
    <p:sldId id="306" r:id="rId91"/>
    <p:sldId id="309" r:id="rId92"/>
    <p:sldId id="312" r:id="rId93"/>
    <p:sldId id="469" r:id="rId94"/>
    <p:sldId id="482" r:id="rId95"/>
    <p:sldId id="313" r:id="rId96"/>
    <p:sldId id="316" r:id="rId97"/>
    <p:sldId id="314" r:id="rId98"/>
    <p:sldId id="317" r:id="rId99"/>
    <p:sldId id="320" r:id="rId100"/>
    <p:sldId id="318" r:id="rId101"/>
    <p:sldId id="388" r:id="rId102"/>
    <p:sldId id="389" r:id="rId103"/>
    <p:sldId id="390" r:id="rId104"/>
    <p:sldId id="470" r:id="rId105"/>
    <p:sldId id="479" r:id="rId106"/>
    <p:sldId id="480" r:id="rId107"/>
    <p:sldId id="471" r:id="rId108"/>
    <p:sldId id="475" r:id="rId109"/>
    <p:sldId id="472" r:id="rId110"/>
    <p:sldId id="476" r:id="rId111"/>
    <p:sldId id="473" r:id="rId112"/>
    <p:sldId id="477" r:id="rId113"/>
    <p:sldId id="474" r:id="rId114"/>
    <p:sldId id="483" r:id="rId115"/>
    <p:sldId id="481" r:id="rId116"/>
    <p:sldId id="484" r:id="rId117"/>
    <p:sldId id="485" r:id="rId118"/>
    <p:sldId id="332" r:id="rId119"/>
    <p:sldId id="333" r:id="rId120"/>
    <p:sldId id="334" r:id="rId121"/>
    <p:sldId id="336" r:id="rId122"/>
    <p:sldId id="335" r:id="rId123"/>
    <p:sldId id="392" r:id="rId124"/>
    <p:sldId id="486" r:id="rId125"/>
    <p:sldId id="337" r:id="rId126"/>
    <p:sldId id="488" r:id="rId127"/>
    <p:sldId id="489" r:id="rId128"/>
    <p:sldId id="490" r:id="rId129"/>
    <p:sldId id="491" r:id="rId130"/>
    <p:sldId id="338" r:id="rId131"/>
    <p:sldId id="492" r:id="rId132"/>
    <p:sldId id="493" r:id="rId133"/>
    <p:sldId id="494" r:id="rId134"/>
    <p:sldId id="495" r:id="rId135"/>
    <p:sldId id="496" r:id="rId136"/>
    <p:sldId id="497" r:id="rId137"/>
    <p:sldId id="340" r:id="rId138"/>
    <p:sldId id="498" r:id="rId139"/>
    <p:sldId id="499" r:id="rId140"/>
    <p:sldId id="500" r:id="rId141"/>
    <p:sldId id="501" r:id="rId142"/>
    <p:sldId id="502" r:id="rId143"/>
    <p:sldId id="503" r:id="rId144"/>
    <p:sldId id="504" r:id="rId145"/>
    <p:sldId id="505" r:id="rId146"/>
    <p:sldId id="506" r:id="rId147"/>
    <p:sldId id="507" r:id="rId148"/>
    <p:sldId id="397" r:id="rId149"/>
    <p:sldId id="398" r:id="rId150"/>
    <p:sldId id="399" r:id="rId151"/>
    <p:sldId id="400" r:id="rId152"/>
    <p:sldId id="529" r:id="rId153"/>
    <p:sldId id="401" r:id="rId154"/>
    <p:sldId id="402" r:id="rId155"/>
    <p:sldId id="403" r:id="rId156"/>
    <p:sldId id="531" r:id="rId157"/>
    <p:sldId id="404" r:id="rId158"/>
    <p:sldId id="405" r:id="rId159"/>
    <p:sldId id="406" r:id="rId160"/>
    <p:sldId id="407" r:id="rId161"/>
    <p:sldId id="410" r:id="rId162"/>
    <p:sldId id="412" r:id="rId163"/>
    <p:sldId id="413" r:id="rId164"/>
    <p:sldId id="508" r:id="rId165"/>
    <p:sldId id="414" r:id="rId166"/>
    <p:sldId id="532" r:id="rId167"/>
    <p:sldId id="509" r:id="rId168"/>
    <p:sldId id="510" r:id="rId169"/>
    <p:sldId id="511" r:id="rId170"/>
    <p:sldId id="533" r:id="rId171"/>
    <p:sldId id="512" r:id="rId172"/>
    <p:sldId id="416" r:id="rId173"/>
    <p:sldId id="417" r:id="rId174"/>
    <p:sldId id="535" r:id="rId175"/>
    <p:sldId id="536" r:id="rId176"/>
    <p:sldId id="537" r:id="rId177"/>
    <p:sldId id="538" r:id="rId178"/>
    <p:sldId id="539" r:id="rId179"/>
    <p:sldId id="419" r:id="rId180"/>
    <p:sldId id="420" r:id="rId181"/>
    <p:sldId id="426" r:id="rId182"/>
    <p:sldId id="513" r:id="rId183"/>
    <p:sldId id="514" r:id="rId184"/>
    <p:sldId id="515" r:id="rId185"/>
    <p:sldId id="422" r:id="rId186"/>
    <p:sldId id="423" r:id="rId187"/>
    <p:sldId id="425" r:id="rId188"/>
    <p:sldId id="427" r:id="rId189"/>
    <p:sldId id="428" r:id="rId190"/>
    <p:sldId id="430" r:id="rId191"/>
    <p:sldId id="534" r:id="rId192"/>
    <p:sldId id="431" r:id="rId193"/>
    <p:sldId id="432" r:id="rId194"/>
    <p:sldId id="540" r:id="rId195"/>
    <p:sldId id="433" r:id="rId196"/>
    <p:sldId id="517" r:id="rId197"/>
    <p:sldId id="434" r:id="rId198"/>
    <p:sldId id="524" r:id="rId199"/>
    <p:sldId id="435" r:id="rId200"/>
    <p:sldId id="518" r:id="rId201"/>
    <p:sldId id="436" r:id="rId202"/>
    <p:sldId id="437" r:id="rId203"/>
    <p:sldId id="438" r:id="rId204"/>
    <p:sldId id="439" r:id="rId205"/>
    <p:sldId id="440" r:id="rId206"/>
    <p:sldId id="442" r:id="rId207"/>
    <p:sldId id="443" r:id="rId208"/>
    <p:sldId id="444" r:id="rId209"/>
    <p:sldId id="445" r:id="rId210"/>
    <p:sldId id="446" r:id="rId211"/>
    <p:sldId id="447" r:id="rId212"/>
    <p:sldId id="448" r:id="rId213"/>
    <p:sldId id="450" r:id="rId214"/>
    <p:sldId id="452" r:id="rId215"/>
    <p:sldId id="453" r:id="rId216"/>
    <p:sldId id="525" r:id="rId217"/>
    <p:sldId id="441" r:id="rId218"/>
    <p:sldId id="454" r:id="rId219"/>
    <p:sldId id="408" r:id="rId220"/>
    <p:sldId id="409" r:id="rId221"/>
    <p:sldId id="451" r:id="rId2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7" autoAdjust="0"/>
  </p:normalViewPr>
  <p:slideViewPr>
    <p:cSldViewPr snapToGrid="0" snapToObjects="1">
      <p:cViewPr varScale="1">
        <p:scale>
          <a:sx n="113" d="100"/>
          <a:sy n="113" d="100"/>
        </p:scale>
        <p:origin x="-56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224" Type="http://schemas.openxmlformats.org/officeDocument/2006/relationships/printerSettings" Target="printerSettings/printerSettings1.bin"/><Relationship Id="rId225" Type="http://schemas.openxmlformats.org/officeDocument/2006/relationships/presProps" Target="presProps.xml"/><Relationship Id="rId226" Type="http://schemas.openxmlformats.org/officeDocument/2006/relationships/viewProps" Target="viewProps.xml"/><Relationship Id="rId227" Type="http://schemas.openxmlformats.org/officeDocument/2006/relationships/theme" Target="theme/theme1.xml"/><Relationship Id="rId228" Type="http://schemas.openxmlformats.org/officeDocument/2006/relationships/tableStyles" Target="tableStyles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35B97-9286-CB47-BAF2-2203C722EAEE}" type="datetimeFigureOut">
              <a:rPr lang="en-US" smtClean="0"/>
              <a:t>2/16/16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DBDBA-B3EE-9D41-B2DD-F8FDDBE56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55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 callback to Simon’s keynote.  Design for modularity within a monolith.  I agree</a:t>
            </a:r>
            <a:r>
              <a:rPr lang="en-US" baseline="0" dirty="0" smtClean="0"/>
              <a:t> completely, but fundamentally remote is different from local.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DBDBA-B3EE-9D41-B2DD-F8FDDBE565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5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is fundamentally more work being done here.  Serialization / </a:t>
            </a:r>
            <a:r>
              <a:rPr lang="en-US" baseline="0" dirty="0" err="1" smtClean="0"/>
              <a:t>deserializion</a:t>
            </a:r>
            <a:r>
              <a:rPr lang="en-US" baseline="0" dirty="0" smtClean="0"/>
              <a:t> / system calls / whatever </a:t>
            </a:r>
            <a:r>
              <a:rPr lang="en-US" baseline="0" dirty="0" err="1" smtClean="0"/>
              <a:t>syscall</a:t>
            </a:r>
            <a:r>
              <a:rPr lang="en-US" baseline="0" dirty="0" smtClean="0"/>
              <a:t> does to your CPU caches / IO (bounded by speed of light)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DBDBA-B3EE-9D41-B2DD-F8FDDBE565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96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0A461589-B177-8141-A159-26FFFF41BE6D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0A461589-B177-8141-A159-26FFFF41BE6D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FEF2F338-8670-D343-AE68-625E9393CA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0A461589-B177-8141-A159-26FFFF41BE6D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FEF2F338-8670-D343-AE68-625E9393CA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6661"/>
            <a:ext cx="8229600" cy="521481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0A461589-B177-8141-A159-26FFFF41BE6D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FEF2F338-8670-D343-AE68-625E9393CA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85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0A461589-B177-8141-A159-26FFFF41BE6D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FEF2F338-8670-D343-AE68-625E9393CA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0A461589-B177-8141-A159-26FFFF41BE6D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FEF2F338-8670-D343-AE68-625E9393CAF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0A461589-B177-8141-A159-26FFFF41BE6D}" type="datetimeFigureOut">
              <a:rPr lang="en-US" smtClean="0"/>
              <a:t>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FEF2F338-8670-D343-AE68-625E9393CA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0A461589-B177-8141-A159-26FFFF41BE6D}" type="datetimeFigureOut">
              <a:rPr lang="en-US" smtClean="0"/>
              <a:t>2/16/16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FEF2F338-8670-D343-AE68-625E9393CAFA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0A461589-B177-8141-A159-26FFFF41BE6D}" type="datetimeFigureOut">
              <a:rPr lang="en-US" smtClean="0"/>
              <a:t>2/16/16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FEF2F338-8670-D343-AE68-625E9393CA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0A461589-B177-8141-A159-26FFFF41BE6D}" type="datetimeFigureOut">
              <a:rPr lang="en-US" smtClean="0"/>
              <a:t>2/16/16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FEF2F338-8670-D343-AE68-625E9393CA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0A461589-B177-8141-A159-26FFFF41BE6D}" type="datetimeFigureOut">
              <a:rPr lang="en-US" smtClean="0"/>
              <a:t>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0A461589-B177-8141-A159-26FFFF41BE6D}" type="datetimeFigureOut">
              <a:rPr lang="en-US" smtClean="0"/>
              <a:t>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FEF2F338-8670-D343-AE68-625E9393CA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6096"/>
            <a:ext cx="8229600" cy="64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0188"/>
            <a:ext cx="8229600" cy="562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650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reactivex.io" TargetMode="External"/><Relationship Id="rId3" Type="http://schemas.openxmlformats.org/officeDocument/2006/relationships/image" Target="../media/image61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hyperlink" Target="http://techblog.netflix.com/2014/12/introducing-atlas-netflixs-primary.html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github.com%5CNetflix%5CHystrix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ttle's_law" TargetMode="External"/><Relationship Id="rId4" Type="http://schemas.openxmlformats.org/officeDocument/2006/relationships/hyperlink" Target="http://www.amazon.com/Release-It-Production-Ready-Pragmatic-Programmers/dp/0978739213" TargetMode="External"/><Relationship Id="rId5" Type="http://schemas.openxmlformats.org/officeDocument/2006/relationships/hyperlink" Target="http://techblog.netflix.com/2014/12/introducing-atlas-netflixs-primary.html" TargetMode="External"/><Relationship Id="rId6" Type="http://schemas.openxmlformats.org/officeDocument/2006/relationships/hyperlink" Target="http://techblog.netflix.com/2014/10/fit-failure-injection-testing.html" TargetMode="External"/><Relationship Id="rId7" Type="http://schemas.openxmlformats.org/officeDocument/2006/relationships/hyperlink" Target="http://techblog.netflix.com/2012/11/hystrix.html" TargetMode="External"/><Relationship Id="rId8" Type="http://schemas.openxmlformats.org/officeDocument/2006/relationships/hyperlink" Target="http://techblog.netflix.com/2013/02/rxjava-netflix-api.html" TargetMode="External"/><Relationship Id="rId9" Type="http://schemas.openxmlformats.org/officeDocument/2006/relationships/hyperlink" Target="spinnaker.io" TargetMode="External"/><Relationship Id="rId10" Type="http://schemas.openxmlformats.org/officeDocument/2006/relationships/hyperlink" Target="http://www.amazon.com/Antifragile-Things-That-Disorder-Incerto/dp/081297968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andvine.com/news/global_broadband_trends.asp" TargetMode="Externa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hyperlink" Target="twitter.com/HystrixOSS" TargetMode="External"/><Relationship Id="rId4" Type="http://schemas.openxmlformats.org/officeDocument/2006/relationships/hyperlink" Target="twitter.com/NetflixOSS" TargetMode="External"/><Relationship Id="rId5" Type="http://schemas.openxmlformats.org/officeDocument/2006/relationships/hyperlink" Target="twitter.com/mattrjacobs" TargetMode="External"/><Relationship Id="rId6" Type="http://schemas.openxmlformats.org/officeDocument/2006/relationships/hyperlink" Target="mailto:mjacobs@netflix.com" TargetMode="External"/><Relationship Id="rId7" Type="http://schemas.openxmlformats.org/officeDocument/2006/relationships/hyperlink" Target="jobs,netflix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github.com/Netflix/Hystrix" TargetMode="Externa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2471"/>
            <a:ext cx="7772400" cy="270798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cap="none" dirty="0" smtClean="0">
                <a:latin typeface="Beirut Regular"/>
                <a:cs typeface="Beirut Regular"/>
              </a:rPr>
              <a:t>Using </a:t>
            </a:r>
            <a:r>
              <a:rPr lang="en-US" cap="none" dirty="0" err="1">
                <a:latin typeface="Beirut Regular"/>
                <a:cs typeface="Beirut Regular"/>
              </a:rPr>
              <a:t>Hystrix</a:t>
            </a:r>
            <a:r>
              <a:rPr lang="en-US" cap="none" dirty="0">
                <a:latin typeface="Beirut Regular"/>
                <a:cs typeface="Beirut Regular"/>
              </a:rPr>
              <a:t> to Build Resilient Distributed </a:t>
            </a:r>
            <a:r>
              <a:rPr lang="en-US" cap="none" dirty="0" smtClean="0">
                <a:latin typeface="Beirut Regular"/>
                <a:cs typeface="Beirut Regular"/>
              </a:rPr>
              <a:t>Systems</a:t>
            </a:r>
            <a:br>
              <a:rPr lang="en-US" cap="none" dirty="0" smtClean="0">
                <a:latin typeface="Beirut Regular"/>
                <a:cs typeface="Beirut Regular"/>
              </a:rPr>
            </a:br>
            <a:endParaRPr lang="en-US" cap="none" dirty="0">
              <a:latin typeface="Beirut Regular"/>
              <a:cs typeface="Beirut Regula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Matt Jacobs</a:t>
            </a:r>
          </a:p>
          <a:p>
            <a:r>
              <a:rPr lang="en-US" dirty="0" smtClean="0"/>
              <a:t>Netflix</a:t>
            </a:r>
            <a:endParaRPr lang="en-US" dirty="0"/>
          </a:p>
        </p:txBody>
      </p:sp>
      <p:pic>
        <p:nvPicPr>
          <p:cNvPr id="5" name="Picture 4" descr="hystrix-logo-tag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260" y="4661566"/>
            <a:ext cx="520679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7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Goals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Philosophical Motivation</a:t>
            </a:r>
          </a:p>
          <a:p>
            <a:pPr lvl="1"/>
            <a:r>
              <a:rPr lang="en-US" dirty="0" smtClean="0"/>
              <a:t>Why are distributed systems hard?</a:t>
            </a:r>
          </a:p>
          <a:p>
            <a:r>
              <a:rPr lang="en-US" dirty="0" smtClean="0"/>
              <a:t>Practical Motivation</a:t>
            </a:r>
          </a:p>
          <a:p>
            <a:pPr lvl="1"/>
            <a:r>
              <a:rPr lang="en-US" dirty="0" smtClean="0"/>
              <a:t>Why do I keep getting paged?</a:t>
            </a:r>
          </a:p>
          <a:p>
            <a:r>
              <a:rPr lang="en-US" dirty="0" smtClean="0"/>
              <a:t>Solving those problems with </a:t>
            </a:r>
            <a:r>
              <a:rPr lang="en-US" dirty="0" err="1" smtClean="0"/>
              <a:t>Hystrix</a:t>
            </a:r>
            <a:endParaRPr lang="en-US" dirty="0" smtClean="0"/>
          </a:p>
          <a:p>
            <a:pPr lvl="1"/>
            <a:r>
              <a:rPr lang="en-US" dirty="0" smtClean="0"/>
              <a:t>How does it work?</a:t>
            </a:r>
          </a:p>
          <a:p>
            <a:pPr lvl="1"/>
            <a:r>
              <a:rPr lang="en-US" dirty="0" smtClean="0"/>
              <a:t>How do I use it in my system?</a:t>
            </a:r>
          </a:p>
          <a:p>
            <a:pPr lvl="1"/>
            <a:r>
              <a:rPr lang="en-US" dirty="0" smtClean="0"/>
              <a:t>How should a system behave if I use </a:t>
            </a:r>
            <a:r>
              <a:rPr lang="en-US" dirty="0" err="1" smtClean="0"/>
              <a:t>Hystrix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What? Netflix was down for me – what happened there?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424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THREADPOOL-REJECTED</a:t>
            </a:r>
            <a:endParaRPr lang="en-US" dirty="0"/>
          </a:p>
        </p:txBody>
      </p:sp>
      <p:pic>
        <p:nvPicPr>
          <p:cNvPr id="5" name="Content Placeholder 4" descr="hystrix-thread-model-rejectio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7" b="68021"/>
          <a:stretch/>
        </p:blipFill>
        <p:spPr>
          <a:xfrm>
            <a:off x="457200" y="2000368"/>
            <a:ext cx="8229600" cy="2640934"/>
          </a:xfrm>
        </p:spPr>
      </p:pic>
    </p:spTree>
    <p:extLst>
      <p:ext uri="{BB962C8B-B14F-4D97-AF65-F5344CB8AC3E}">
        <p14:creationId xmlns:p14="http://schemas.microsoft.com/office/powerpoint/2010/main" val="237945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SHORT-CIRCUITED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80"/>
                </a:solidFill>
                <a:latin typeface="Menlo"/>
              </a:rPr>
              <a:t>class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CustLookup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extends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HystrixCommand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&lt;Customer&gt;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808000"/>
                </a:solidFill>
                <a:latin typeface="Menlo"/>
              </a:rPr>
              <a:t>@</a:t>
            </a:r>
            <a:r>
              <a:rPr lang="en-US" sz="2000" dirty="0">
                <a:solidFill>
                  <a:srgbClr val="808000"/>
                </a:solidFill>
                <a:latin typeface="Menlo"/>
              </a:rPr>
              <a:t>Override</a:t>
            </a:r>
            <a:br>
              <a:rPr lang="en-US" sz="2000" dirty="0">
                <a:solidFill>
                  <a:srgbClr val="808000"/>
                </a:solidFill>
                <a:latin typeface="Menlo"/>
              </a:rPr>
            </a:br>
            <a:r>
              <a:rPr lang="en-US" sz="2000" dirty="0">
                <a:solidFill>
                  <a:srgbClr val="808000"/>
                </a:solidFill>
                <a:latin typeface="Menlo"/>
              </a:rPr>
              <a:t>   </a:t>
            </a:r>
            <a:r>
              <a:rPr lang="en-US" sz="2000" b="1" dirty="0" smtClean="0">
                <a:solidFill>
                  <a:srgbClr val="000080"/>
                </a:solidFill>
                <a:latin typeface="Menlo"/>
              </a:rPr>
              <a:t>public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Customer run()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i="1" dirty="0">
                <a:solidFill>
                  <a:srgbClr val="808080"/>
                </a:solidFill>
                <a:latin typeface="Menlo"/>
              </a:rPr>
              <a:t>//never runs – circuit is open</a:t>
            </a:r>
            <a:br>
              <a:rPr lang="en-US" sz="2000" i="1" dirty="0">
                <a:solidFill>
                  <a:srgbClr val="808080"/>
                </a:solidFill>
                <a:latin typeface="Menlo"/>
              </a:rPr>
            </a:br>
            <a:r>
              <a:rPr lang="en-US" sz="2000" i="1" dirty="0">
                <a:solidFill>
                  <a:srgbClr val="808080"/>
                </a:solidFill>
                <a:latin typeface="Menlo"/>
              </a:rPr>
              <a:t>   </a:t>
            </a:r>
            <a:r>
              <a:rPr lang="en-US" sz="2000" i="1" dirty="0" smtClean="0">
                <a:solidFill>
                  <a:srgbClr val="808080"/>
                </a:solidFill>
                <a:latin typeface="Menlo"/>
              </a:rPr>
              <a:t>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sz="2000" b="1" dirty="0" err="1">
                <a:solidFill>
                  <a:srgbClr val="660E7A"/>
                </a:solidFill>
                <a:latin typeface="Menlo"/>
              </a:rPr>
              <a:t>svc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.getOverHttp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sz="2000" b="1" dirty="0" err="1">
                <a:solidFill>
                  <a:srgbClr val="660E7A"/>
                </a:solidFill>
                <a:latin typeface="Menlo"/>
              </a:rPr>
              <a:t>customerId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);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}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808000"/>
                </a:solidFill>
                <a:latin typeface="Menlo"/>
              </a:rPr>
              <a:t>@</a:t>
            </a:r>
            <a:r>
              <a:rPr lang="en-US" sz="2000" dirty="0">
                <a:solidFill>
                  <a:srgbClr val="808000"/>
                </a:solidFill>
                <a:latin typeface="Menlo"/>
              </a:rPr>
              <a:t>Override</a:t>
            </a:r>
            <a:br>
              <a:rPr lang="en-US" sz="2000" dirty="0">
                <a:solidFill>
                  <a:srgbClr val="808000"/>
                </a:solidFill>
                <a:latin typeface="Menlo"/>
              </a:rPr>
            </a:br>
            <a:r>
              <a:rPr lang="en-US" sz="2000" dirty="0">
                <a:solidFill>
                  <a:srgbClr val="808000"/>
                </a:solidFill>
                <a:latin typeface="Menlo"/>
              </a:rPr>
              <a:t>   </a:t>
            </a:r>
            <a:r>
              <a:rPr lang="en-US" sz="2000" b="1" dirty="0" smtClean="0">
                <a:solidFill>
                  <a:srgbClr val="000080"/>
                </a:solidFill>
                <a:latin typeface="Menlo"/>
              </a:rPr>
              <a:t>public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Customer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getFallback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()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Customer.anonymousCustomer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();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}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}</a:t>
            </a:r>
            <a:endParaRPr lang="en-US" sz="2000" dirty="0">
              <a:solidFill>
                <a:srgbClr val="000000"/>
              </a:solidFill>
              <a:latin typeface="Menlo"/>
            </a:endParaRP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5901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SHORT-CIRCUITED</a:t>
            </a:r>
            <a:endParaRPr lang="en-US" dirty="0"/>
          </a:p>
        </p:txBody>
      </p:sp>
      <p:pic>
        <p:nvPicPr>
          <p:cNvPr id="4" name="Content Placeholder 3" descr="execution-decision-tree-shortcircuite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" b="39504"/>
          <a:stretch/>
        </p:blipFill>
        <p:spPr>
          <a:xfrm>
            <a:off x="457200" y="910280"/>
            <a:ext cx="8229600" cy="5700484"/>
          </a:xfrm>
        </p:spPr>
      </p:pic>
    </p:spTree>
    <p:extLst>
      <p:ext uri="{BB962C8B-B14F-4D97-AF65-F5344CB8AC3E}">
        <p14:creationId xmlns:p14="http://schemas.microsoft.com/office/powerpoint/2010/main" val="2468855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SHORT-CIRCUITED</a:t>
            </a:r>
            <a:endParaRPr lang="en-US" dirty="0"/>
          </a:p>
        </p:txBody>
      </p:sp>
      <p:pic>
        <p:nvPicPr>
          <p:cNvPr id="4" name="Content Placeholder 3" descr="hystrix-thread-model-short-circuite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4" b="68018"/>
          <a:stretch/>
        </p:blipFill>
        <p:spPr>
          <a:xfrm>
            <a:off x="299859" y="2449889"/>
            <a:ext cx="8229600" cy="2719600"/>
          </a:xfrm>
        </p:spPr>
      </p:pic>
    </p:spTree>
    <p:extLst>
      <p:ext uri="{BB962C8B-B14F-4D97-AF65-F5344CB8AC3E}">
        <p14:creationId xmlns:p14="http://schemas.microsoft.com/office/powerpoint/2010/main" val="594491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Fallback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basic error modes?</a:t>
            </a:r>
          </a:p>
          <a:p>
            <a:pPr lvl="1"/>
            <a:r>
              <a:rPr lang="en-US" dirty="0" smtClean="0"/>
              <a:t>Failure</a:t>
            </a:r>
          </a:p>
          <a:p>
            <a:pPr lvl="1"/>
            <a:r>
              <a:rPr lang="en-US" dirty="0" smtClean="0"/>
              <a:t>Latency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31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Fallback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basic error modes?</a:t>
            </a:r>
          </a:p>
          <a:p>
            <a:pPr lvl="1"/>
            <a:r>
              <a:rPr lang="en-US" dirty="0" smtClean="0"/>
              <a:t>Failure</a:t>
            </a:r>
          </a:p>
          <a:p>
            <a:pPr lvl="1"/>
            <a:r>
              <a:rPr lang="en-US" dirty="0" smtClean="0"/>
              <a:t>Latency</a:t>
            </a:r>
          </a:p>
          <a:p>
            <a:r>
              <a:rPr lang="en-US" dirty="0" smtClean="0"/>
              <a:t>We need to be aware of failures in </a:t>
            </a:r>
            <a:r>
              <a:rPr lang="en-US" dirty="0" smtClean="0"/>
              <a:t>fallback</a:t>
            </a:r>
          </a:p>
          <a:p>
            <a:pPr lvl="1"/>
            <a:r>
              <a:rPr lang="en-US" dirty="0" smtClean="0"/>
              <a:t>No automatic recovery provided – single fallback is enough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222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Fallback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basic error modes?</a:t>
            </a:r>
          </a:p>
          <a:p>
            <a:pPr lvl="1"/>
            <a:r>
              <a:rPr lang="en-US" dirty="0" smtClean="0"/>
              <a:t>Failure</a:t>
            </a:r>
          </a:p>
          <a:p>
            <a:pPr lvl="1"/>
            <a:r>
              <a:rPr lang="en-US" dirty="0" smtClean="0"/>
              <a:t>Latency</a:t>
            </a:r>
          </a:p>
          <a:p>
            <a:r>
              <a:rPr lang="en-US" dirty="0" smtClean="0"/>
              <a:t>We need to be aware of failures in fallback</a:t>
            </a:r>
          </a:p>
          <a:p>
            <a:r>
              <a:rPr lang="en-US" dirty="0" smtClean="0"/>
              <a:t>We need to protect ourselves from latency in fallback</a:t>
            </a:r>
          </a:p>
          <a:p>
            <a:pPr lvl="1"/>
            <a:r>
              <a:rPr lang="en-US" dirty="0" smtClean="0"/>
              <a:t>Add a semaphore to fallback to bound concurrency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222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FALLBACK SUCCESS</a:t>
            </a:r>
            <a:endParaRPr lang="en-US" dirty="0"/>
          </a:p>
        </p:txBody>
      </p:sp>
      <p:pic>
        <p:nvPicPr>
          <p:cNvPr id="4" name="Content Placeholder 3" descr="fallback-decision-tree-succes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6" t="4024" r="1366" b="46248"/>
          <a:stretch/>
        </p:blipFill>
        <p:spPr>
          <a:xfrm>
            <a:off x="356052" y="1057140"/>
            <a:ext cx="8229600" cy="5214814"/>
          </a:xfrm>
        </p:spPr>
      </p:pic>
    </p:spTree>
    <p:extLst>
      <p:ext uri="{BB962C8B-B14F-4D97-AF65-F5344CB8AC3E}">
        <p14:creationId xmlns:p14="http://schemas.microsoft.com/office/powerpoint/2010/main" val="2555377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FALLBACK SUCCESS</a:t>
            </a:r>
            <a:endParaRPr lang="en-US" dirty="0"/>
          </a:p>
        </p:txBody>
      </p:sp>
      <p:pic>
        <p:nvPicPr>
          <p:cNvPr id="4" name="Content Placeholder 3" descr="hystrix-thread-model-failure-fallback-succes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0" b="68110"/>
          <a:stretch/>
        </p:blipFill>
        <p:spPr>
          <a:xfrm>
            <a:off x="457200" y="2270079"/>
            <a:ext cx="8229600" cy="2337507"/>
          </a:xfrm>
        </p:spPr>
      </p:pic>
    </p:spTree>
    <p:extLst>
      <p:ext uri="{BB962C8B-B14F-4D97-AF65-F5344CB8AC3E}">
        <p14:creationId xmlns:p14="http://schemas.microsoft.com/office/powerpoint/2010/main" val="3894017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FALLBACK FAILURE</a:t>
            </a:r>
            <a:endParaRPr lang="en-US" dirty="0"/>
          </a:p>
        </p:txBody>
      </p:sp>
      <p:pic>
        <p:nvPicPr>
          <p:cNvPr id="4" name="Content Placeholder 3" descr="fallback-decision-tree-failur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4" b="51950"/>
          <a:stretch/>
        </p:blipFill>
        <p:spPr>
          <a:xfrm>
            <a:off x="367291" y="2112746"/>
            <a:ext cx="8229600" cy="3225311"/>
          </a:xfrm>
        </p:spPr>
      </p:pic>
    </p:spTree>
    <p:extLst>
      <p:ext uri="{BB962C8B-B14F-4D97-AF65-F5344CB8AC3E}">
        <p14:creationId xmlns:p14="http://schemas.microsoft.com/office/powerpoint/2010/main" val="824180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Goals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Philosophical Motivation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Why are distributed systems hard?</a:t>
            </a:r>
          </a:p>
          <a:p>
            <a:r>
              <a:rPr lang="en-US" dirty="0" smtClean="0"/>
              <a:t>Practical Motivation</a:t>
            </a:r>
          </a:p>
          <a:p>
            <a:pPr lvl="1"/>
            <a:r>
              <a:rPr lang="en-US" dirty="0" smtClean="0"/>
              <a:t>Why do I keep getting paged?</a:t>
            </a:r>
          </a:p>
          <a:p>
            <a:r>
              <a:rPr lang="en-US" dirty="0" smtClean="0"/>
              <a:t>Solving those problems with </a:t>
            </a:r>
            <a:r>
              <a:rPr lang="en-US" dirty="0" err="1" smtClean="0"/>
              <a:t>Hystrix</a:t>
            </a:r>
            <a:endParaRPr lang="en-US" dirty="0" smtClean="0"/>
          </a:p>
          <a:p>
            <a:pPr lvl="1"/>
            <a:r>
              <a:rPr lang="en-US" dirty="0" smtClean="0"/>
              <a:t>How does it work?</a:t>
            </a:r>
          </a:p>
          <a:p>
            <a:pPr lvl="1"/>
            <a:r>
              <a:rPr lang="en-US" dirty="0" smtClean="0"/>
              <a:t>How do I use it in my system?</a:t>
            </a:r>
          </a:p>
          <a:p>
            <a:pPr lvl="1"/>
            <a:r>
              <a:rPr lang="en-US" dirty="0" smtClean="0"/>
              <a:t>How should a system behave if I use </a:t>
            </a:r>
            <a:r>
              <a:rPr lang="en-US" dirty="0" err="1" smtClean="0"/>
              <a:t>Hystrix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What? Netflix was down for me – what happened there?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FALLBACK FAILURE</a:t>
            </a:r>
            <a:endParaRPr lang="en-US" dirty="0"/>
          </a:p>
        </p:txBody>
      </p:sp>
      <p:pic>
        <p:nvPicPr>
          <p:cNvPr id="4" name="Content Placeholder 3" descr="hystrix-thread-model-failure-fallback-failur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8" b="68668"/>
          <a:stretch/>
        </p:blipFill>
        <p:spPr>
          <a:xfrm>
            <a:off x="457200" y="2213889"/>
            <a:ext cx="8229600" cy="2202652"/>
          </a:xfrm>
        </p:spPr>
      </p:pic>
    </p:spTree>
    <p:extLst>
      <p:ext uri="{BB962C8B-B14F-4D97-AF65-F5344CB8AC3E}">
        <p14:creationId xmlns:p14="http://schemas.microsoft.com/office/powerpoint/2010/main" val="1652601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FALLBACK REJECTION</a:t>
            </a:r>
            <a:endParaRPr lang="en-US" dirty="0"/>
          </a:p>
        </p:txBody>
      </p:sp>
      <p:pic>
        <p:nvPicPr>
          <p:cNvPr id="4" name="Content Placeholder 3" descr="fallback-decision-tree-rejectio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3" b="44319"/>
          <a:stretch/>
        </p:blipFill>
        <p:spPr>
          <a:xfrm>
            <a:off x="356053" y="1270662"/>
            <a:ext cx="8229600" cy="5214814"/>
          </a:xfrm>
        </p:spPr>
      </p:pic>
    </p:spTree>
    <p:extLst>
      <p:ext uri="{BB962C8B-B14F-4D97-AF65-F5344CB8AC3E}">
        <p14:creationId xmlns:p14="http://schemas.microsoft.com/office/powerpoint/2010/main" val="201410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FALLBACK REJECTION</a:t>
            </a:r>
            <a:endParaRPr lang="en-US" dirty="0"/>
          </a:p>
        </p:txBody>
      </p:sp>
      <p:pic>
        <p:nvPicPr>
          <p:cNvPr id="4" name="Content Placeholder 3" descr="hystrix-thread-model-failure-fallback-rejectio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" t="9687" r="-2185" b="68858"/>
          <a:stretch/>
        </p:blipFill>
        <p:spPr>
          <a:xfrm>
            <a:off x="254906" y="2315031"/>
            <a:ext cx="8229600" cy="2326269"/>
          </a:xfrm>
        </p:spPr>
      </p:pic>
    </p:spTree>
    <p:extLst>
      <p:ext uri="{BB962C8B-B14F-4D97-AF65-F5344CB8AC3E}">
        <p14:creationId xmlns:p14="http://schemas.microsoft.com/office/powerpoint/2010/main" val="442876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FALLBACK MISSING</a:t>
            </a:r>
            <a:endParaRPr lang="en-US" dirty="0"/>
          </a:p>
        </p:txBody>
      </p:sp>
      <p:pic>
        <p:nvPicPr>
          <p:cNvPr id="4" name="Content Placeholder 3" descr="fallback-decision-tree-missing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" t="5203" r="-1912" b="45069"/>
          <a:stretch/>
        </p:blipFill>
        <p:spPr>
          <a:xfrm>
            <a:off x="457200" y="1135807"/>
            <a:ext cx="8229600" cy="5214814"/>
          </a:xfrm>
        </p:spPr>
      </p:pic>
    </p:spTree>
    <p:extLst>
      <p:ext uri="{BB962C8B-B14F-4D97-AF65-F5344CB8AC3E}">
        <p14:creationId xmlns:p14="http://schemas.microsoft.com/office/powerpoint/2010/main" val="145355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FALLBACK MISSING</a:t>
            </a:r>
            <a:endParaRPr lang="en-US" dirty="0"/>
          </a:p>
        </p:txBody>
      </p:sp>
      <p:pic>
        <p:nvPicPr>
          <p:cNvPr id="4" name="Content Placeholder 3" descr="hystrix-thread-model-failure-fallback-rejectio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7" b="68763"/>
          <a:stretch/>
        </p:blipFill>
        <p:spPr>
          <a:xfrm>
            <a:off x="457200" y="2168938"/>
            <a:ext cx="8229600" cy="2236366"/>
          </a:xfrm>
        </p:spPr>
      </p:pic>
    </p:spTree>
    <p:extLst>
      <p:ext uri="{BB962C8B-B14F-4D97-AF65-F5344CB8AC3E}">
        <p14:creationId xmlns:p14="http://schemas.microsoft.com/office/powerpoint/2010/main" val="147190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flipV="1">
            <a:off x="457200" y="157332"/>
            <a:ext cx="8229600" cy="117306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command-full-decision-tre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54" b="-1"/>
          <a:stretch/>
        </p:blipFill>
        <p:spPr>
          <a:xfrm>
            <a:off x="1075324" y="629329"/>
            <a:ext cx="7008854" cy="5943600"/>
          </a:xfrm>
        </p:spPr>
      </p:pic>
      <p:sp>
        <p:nvSpPr>
          <p:cNvPr id="5" name="TextBox 4"/>
          <p:cNvSpPr txBox="1"/>
          <p:nvPr/>
        </p:nvSpPr>
        <p:spPr>
          <a:xfrm>
            <a:off x="7451187" y="405692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4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Hystrix</a:t>
            </a:r>
            <a:r>
              <a:rPr lang="en-US" dirty="0" smtClean="0"/>
              <a:t> as a building block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we have bounded latency and concurrency, along with a consistent fallback mechanism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42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Hystrix</a:t>
            </a:r>
            <a:r>
              <a:rPr lang="en-US" dirty="0" smtClean="0"/>
              <a:t> as a building block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we have bounded latency and concurrency, along with a consistent fallback mechanism</a:t>
            </a:r>
          </a:p>
          <a:p>
            <a:r>
              <a:rPr lang="en-US" dirty="0" smtClean="0"/>
              <a:t>In practice within the Netflix API, we have:</a:t>
            </a:r>
          </a:p>
          <a:p>
            <a:pPr lvl="1"/>
            <a:r>
              <a:rPr lang="en-US" dirty="0" smtClean="0"/>
              <a:t>~250 commands</a:t>
            </a:r>
          </a:p>
          <a:p>
            <a:pPr lvl="1"/>
            <a:r>
              <a:rPr lang="en-US" dirty="0" smtClean="0"/>
              <a:t>~</a:t>
            </a:r>
            <a:r>
              <a:rPr lang="en-US" dirty="0" smtClean="0"/>
              <a:t>90</a:t>
            </a:r>
            <a:r>
              <a:rPr lang="en-US" dirty="0" smtClean="0"/>
              <a:t> </a:t>
            </a:r>
            <a:r>
              <a:rPr lang="en-US" dirty="0" smtClean="0"/>
              <a:t>thread pools</a:t>
            </a:r>
          </a:p>
          <a:p>
            <a:pPr lvl="1"/>
            <a:r>
              <a:rPr lang="en-US" dirty="0" smtClean="0"/>
              <a:t>10s </a:t>
            </a:r>
            <a:r>
              <a:rPr lang="en-US" dirty="0" smtClean="0"/>
              <a:t>of billions of command executions / day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4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Goals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Philosophical Motivation</a:t>
            </a:r>
          </a:p>
          <a:p>
            <a:pPr lvl="1"/>
            <a:r>
              <a:rPr lang="en-US" dirty="0" smtClean="0"/>
              <a:t>Why are distributed systems hard?</a:t>
            </a:r>
          </a:p>
          <a:p>
            <a:r>
              <a:rPr lang="en-US" dirty="0" smtClean="0"/>
              <a:t>Practical Motivation</a:t>
            </a:r>
          </a:p>
          <a:p>
            <a:pPr lvl="1"/>
            <a:r>
              <a:rPr lang="en-US" dirty="0" smtClean="0"/>
              <a:t>Why do I keep getting paged?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Solving those problems with </a:t>
            </a:r>
            <a:r>
              <a:rPr lang="en-US" dirty="0" err="1" smtClean="0">
                <a:solidFill>
                  <a:srgbClr val="FF0000"/>
                </a:solidFill>
              </a:rPr>
              <a:t>Hystrix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How does it work?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How do I use it in my system?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How should a system behave if I use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Hystrix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What? Netflix was down for me – what happened there?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1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 descr="hystrix-multi-arch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8" b="26748"/>
          <a:stretch/>
        </p:blipFill>
        <p:spPr/>
      </p:pic>
    </p:spTree>
    <p:extLst>
      <p:ext uri="{BB962C8B-B14F-4D97-AF65-F5344CB8AC3E}">
        <p14:creationId xmlns:p14="http://schemas.microsoft.com/office/powerpoint/2010/main" val="313712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Un-Distributed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an application and deploy!</a:t>
            </a:r>
          </a:p>
        </p:txBody>
      </p:sp>
    </p:spTree>
    <p:extLst>
      <p:ext uri="{BB962C8B-B14F-4D97-AF65-F5344CB8AC3E}">
        <p14:creationId xmlns:p14="http://schemas.microsoft.com/office/powerpoint/2010/main" val="160429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 smtClean="0"/>
              <a:t>CustomerCommand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Takes id as </a:t>
            </a:r>
            <a:r>
              <a:rPr lang="en-US" dirty="0" err="1" smtClean="0"/>
              <a:t>arg</a:t>
            </a:r>
            <a:endParaRPr lang="en-US" dirty="0" smtClean="0"/>
          </a:p>
          <a:p>
            <a:r>
              <a:rPr lang="en-US" dirty="0" smtClean="0"/>
              <a:t>Makes HTTP call to service</a:t>
            </a:r>
          </a:p>
          <a:p>
            <a:r>
              <a:rPr lang="en-US" dirty="0" smtClean="0"/>
              <a:t>Uses anonymous user as fallback</a:t>
            </a:r>
          </a:p>
          <a:p>
            <a:pPr lvl="1"/>
            <a:r>
              <a:rPr lang="en-US" dirty="0" smtClean="0"/>
              <a:t>Customer has no personalization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hystrix-multi-arch-custom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58" y="1189960"/>
            <a:ext cx="5381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91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ystrix-multi-arch-rat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575" y="1693436"/>
            <a:ext cx="538175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 smtClean="0"/>
              <a:t>RatingsCommand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Takes Customer as argument</a:t>
            </a:r>
          </a:p>
          <a:p>
            <a:r>
              <a:rPr lang="en-US" dirty="0" smtClean="0"/>
              <a:t>Makes HTTP call to service</a:t>
            </a:r>
          </a:p>
          <a:p>
            <a:r>
              <a:rPr lang="en-US" dirty="0" smtClean="0"/>
              <a:t>Uses empty list for fallback</a:t>
            </a:r>
          </a:p>
          <a:p>
            <a:pPr lvl="1"/>
            <a:r>
              <a:rPr lang="en-US" dirty="0" smtClean="0"/>
              <a:t>Customer has no ratings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80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ystrix-multi-arch-re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45" y="2017425"/>
            <a:ext cx="538175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 smtClean="0"/>
              <a:t>RecommendationsCommand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Takes Customer as argument</a:t>
            </a:r>
          </a:p>
          <a:p>
            <a:r>
              <a:rPr lang="en-US" dirty="0" smtClean="0"/>
              <a:t>Makes HTTP call to service</a:t>
            </a:r>
            <a:endParaRPr lang="en-US" dirty="0"/>
          </a:p>
          <a:p>
            <a:r>
              <a:rPr lang="en-US" dirty="0"/>
              <a:t>U</a:t>
            </a:r>
            <a:r>
              <a:rPr lang="en-US" dirty="0" smtClean="0"/>
              <a:t>ses </a:t>
            </a:r>
            <a:r>
              <a:rPr lang="en-US" dirty="0" err="1" smtClean="0"/>
              <a:t>precomputed</a:t>
            </a:r>
            <a:r>
              <a:rPr lang="en-US" dirty="0" smtClean="0"/>
              <a:t> list for fallback</a:t>
            </a:r>
          </a:p>
          <a:p>
            <a:pPr lvl="1"/>
            <a:r>
              <a:rPr lang="en-US" dirty="0" smtClean="0"/>
              <a:t>Customer gets </a:t>
            </a:r>
            <a:r>
              <a:rPr lang="en-US" dirty="0" err="1" smtClean="0"/>
              <a:t>unpersonalized</a:t>
            </a:r>
            <a:r>
              <a:rPr lang="en-US" dirty="0" smtClean="0"/>
              <a:t> 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   recommendations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3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Fallbacks in this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Fallbacks vary in importance</a:t>
            </a:r>
          </a:p>
          <a:p>
            <a:pPr lvl="1"/>
            <a:r>
              <a:rPr lang="en-US" dirty="0" smtClean="0"/>
              <a:t>Customer has no personalization</a:t>
            </a:r>
          </a:p>
          <a:p>
            <a:pPr lvl="1"/>
            <a:r>
              <a:rPr lang="en-US" dirty="0" smtClean="0"/>
              <a:t>Customer gets </a:t>
            </a:r>
            <a:r>
              <a:rPr lang="en-US" dirty="0" err="1" smtClean="0"/>
              <a:t>unpersonalized</a:t>
            </a:r>
            <a:r>
              <a:rPr lang="en-US" dirty="0" smtClean="0"/>
              <a:t> recommendations</a:t>
            </a:r>
          </a:p>
          <a:p>
            <a:pPr lvl="1"/>
            <a:r>
              <a:rPr lang="en-US" dirty="0" smtClean="0"/>
              <a:t>Customer has no ratings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9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719" cy="118693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6" name="Content Placeholder 5" descr="hystrix-multi-arch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0" t="5019" r="8109" b="40476"/>
          <a:stretch/>
        </p:blipFill>
        <p:spPr>
          <a:xfrm>
            <a:off x="-274579" y="148745"/>
            <a:ext cx="8500459" cy="5617981"/>
          </a:xfrm>
        </p:spPr>
      </p:pic>
    </p:spTree>
    <p:extLst>
      <p:ext uri="{BB962C8B-B14F-4D97-AF65-F5344CB8AC3E}">
        <p14:creationId xmlns:p14="http://schemas.microsoft.com/office/powerpoint/2010/main" val="376643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 smtClean="0"/>
              <a:t>HystrixCommand.execute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Blocks application thread on </a:t>
            </a:r>
            <a:r>
              <a:rPr lang="en-US" dirty="0" err="1" smtClean="0"/>
              <a:t>Hystrix</a:t>
            </a:r>
            <a:r>
              <a:rPr lang="en-US" dirty="0" smtClean="0"/>
              <a:t> thread </a:t>
            </a:r>
          </a:p>
          <a:p>
            <a:r>
              <a:rPr lang="en-US" dirty="0" smtClean="0"/>
              <a:t>Returns </a:t>
            </a:r>
            <a:r>
              <a:rPr lang="en-US" dirty="0" smtClean="0">
                <a:latin typeface="Consolas"/>
                <a:cs typeface="Consolas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407304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93491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hystrix-multi-execute-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8" t="173" r="3278" b="36066"/>
          <a:stretch/>
        </p:blipFill>
        <p:spPr>
          <a:xfrm>
            <a:off x="194492" y="274638"/>
            <a:ext cx="8229600" cy="6686371"/>
          </a:xfrm>
        </p:spPr>
      </p:pic>
    </p:spTree>
    <p:extLst>
      <p:ext uri="{BB962C8B-B14F-4D97-AF65-F5344CB8AC3E}">
        <p14:creationId xmlns:p14="http://schemas.microsoft.com/office/powerpoint/2010/main" val="3364982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719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hystrix-multi-execute-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5" r="1565" b="41661"/>
          <a:stretch/>
        </p:blipFill>
        <p:spPr>
          <a:xfrm>
            <a:off x="328441" y="274638"/>
            <a:ext cx="8229600" cy="6117788"/>
          </a:xfrm>
        </p:spPr>
      </p:pic>
    </p:spTree>
    <p:extLst>
      <p:ext uri="{BB962C8B-B14F-4D97-AF65-F5344CB8AC3E}">
        <p14:creationId xmlns:p14="http://schemas.microsoft.com/office/powerpoint/2010/main" val="1270362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719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hystrix-multi-execute-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5" t="159" r="1775" b="38522"/>
          <a:stretch/>
        </p:blipFill>
        <p:spPr>
          <a:xfrm>
            <a:off x="285590" y="320356"/>
            <a:ext cx="8229600" cy="6430375"/>
          </a:xfrm>
        </p:spPr>
      </p:pic>
    </p:spTree>
    <p:extLst>
      <p:ext uri="{BB962C8B-B14F-4D97-AF65-F5344CB8AC3E}">
        <p14:creationId xmlns:p14="http://schemas.microsoft.com/office/powerpoint/2010/main" val="187979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719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hystrix-multi-execute-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5" r="2185" b="38524"/>
          <a:stretch/>
        </p:blipFill>
        <p:spPr>
          <a:xfrm>
            <a:off x="274149" y="274638"/>
            <a:ext cx="8229600" cy="6446837"/>
          </a:xfrm>
        </p:spPr>
      </p:pic>
    </p:spTree>
    <p:extLst>
      <p:ext uri="{BB962C8B-B14F-4D97-AF65-F5344CB8AC3E}">
        <p14:creationId xmlns:p14="http://schemas.microsoft.com/office/powerpoint/2010/main" val="364777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Distributed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an application and deploy!</a:t>
            </a:r>
          </a:p>
          <a:p>
            <a:pPr lvl="1"/>
            <a:r>
              <a:rPr lang="en-US" dirty="0" smtClean="0"/>
              <a:t>Add a redundant system for resiliency (no SPOF)</a:t>
            </a:r>
          </a:p>
          <a:p>
            <a:pPr lvl="1"/>
            <a:r>
              <a:rPr lang="en-US" dirty="0" smtClean="0"/>
              <a:t>Break out the state</a:t>
            </a:r>
          </a:p>
          <a:p>
            <a:pPr lvl="1"/>
            <a:r>
              <a:rPr lang="en-US" dirty="0" smtClean="0"/>
              <a:t>Break out the function (</a:t>
            </a:r>
            <a:r>
              <a:rPr lang="en-US" dirty="0" err="1" smtClean="0"/>
              <a:t>microservices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Add more machines to </a:t>
            </a:r>
            <a:r>
              <a:rPr lang="en-US" dirty="0" smtClean="0"/>
              <a:t>scal</a:t>
            </a:r>
            <a:r>
              <a:rPr lang="en-US" dirty="0" smtClean="0"/>
              <a:t>e </a:t>
            </a:r>
            <a:r>
              <a:rPr lang="en-US" dirty="0" smtClean="0"/>
              <a:t>horizontally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925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 smtClean="0"/>
              <a:t>HystrixCommand.queue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not block application thread</a:t>
            </a:r>
          </a:p>
          <a:p>
            <a:pPr lvl="1"/>
            <a:r>
              <a:rPr lang="en-US" dirty="0" smtClean="0"/>
              <a:t>Application thread can launch multiple </a:t>
            </a:r>
            <a:r>
              <a:rPr lang="en-US" dirty="0" err="1" smtClean="0"/>
              <a:t>HystrixCommands</a:t>
            </a:r>
            <a:endParaRPr lang="en-US" dirty="0" smtClean="0"/>
          </a:p>
          <a:p>
            <a:r>
              <a:rPr lang="en-US" dirty="0" smtClean="0"/>
              <a:t>Returns </a:t>
            </a:r>
            <a:r>
              <a:rPr lang="en-US" dirty="0" err="1" smtClean="0"/>
              <a:t>java.util.concurrent.Future</a:t>
            </a:r>
            <a:r>
              <a:rPr lang="en-US" dirty="0" smtClean="0"/>
              <a:t> to application thread</a:t>
            </a:r>
          </a:p>
        </p:txBody>
      </p:sp>
    </p:spTree>
    <p:extLst>
      <p:ext uri="{BB962C8B-B14F-4D97-AF65-F5344CB8AC3E}">
        <p14:creationId xmlns:p14="http://schemas.microsoft.com/office/powerpoint/2010/main" val="513498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719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hystrix-multi-queue-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9" t="1058" r="1529" b="37356"/>
          <a:stretch/>
        </p:blipFill>
        <p:spPr>
          <a:xfrm>
            <a:off x="331351" y="0"/>
            <a:ext cx="8229600" cy="6458310"/>
          </a:xfrm>
        </p:spPr>
      </p:pic>
    </p:spTree>
    <p:extLst>
      <p:ext uri="{BB962C8B-B14F-4D97-AF65-F5344CB8AC3E}">
        <p14:creationId xmlns:p14="http://schemas.microsoft.com/office/powerpoint/2010/main" val="4114128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 flipH="1">
            <a:off x="344815" y="274638"/>
            <a:ext cx="112385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hystrix-multi-queue-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" b="29851"/>
          <a:stretch/>
        </p:blipFill>
        <p:spPr>
          <a:xfrm>
            <a:off x="457200" y="0"/>
            <a:ext cx="8229600" cy="7238424"/>
          </a:xfrm>
        </p:spPr>
      </p:pic>
    </p:spTree>
    <p:extLst>
      <p:ext uri="{BB962C8B-B14F-4D97-AF65-F5344CB8AC3E}">
        <p14:creationId xmlns:p14="http://schemas.microsoft.com/office/powerpoint/2010/main" val="2068901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93491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hystrix-multi-queue-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6" b="37369"/>
          <a:stretch/>
        </p:blipFill>
        <p:spPr>
          <a:xfrm>
            <a:off x="457200" y="-292187"/>
            <a:ext cx="8204173" cy="6836810"/>
          </a:xfrm>
        </p:spPr>
      </p:pic>
    </p:spTree>
    <p:extLst>
      <p:ext uri="{BB962C8B-B14F-4D97-AF65-F5344CB8AC3E}">
        <p14:creationId xmlns:p14="http://schemas.microsoft.com/office/powerpoint/2010/main" val="92147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9908" cy="8497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hystrix-multi-queue-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" b="37647"/>
          <a:stretch/>
        </p:blipFill>
        <p:spPr>
          <a:xfrm>
            <a:off x="457200" y="0"/>
            <a:ext cx="8229600" cy="6675382"/>
          </a:xfrm>
        </p:spPr>
      </p:pic>
    </p:spTree>
    <p:extLst>
      <p:ext uri="{BB962C8B-B14F-4D97-AF65-F5344CB8AC3E}">
        <p14:creationId xmlns:p14="http://schemas.microsoft.com/office/powerpoint/2010/main" val="361127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719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hystrix-multi-queue-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" b="37368"/>
          <a:stretch/>
        </p:blipFill>
        <p:spPr>
          <a:xfrm>
            <a:off x="502919" y="-89905"/>
            <a:ext cx="8229600" cy="6765286"/>
          </a:xfrm>
        </p:spPr>
      </p:pic>
    </p:spTree>
    <p:extLst>
      <p:ext uri="{BB962C8B-B14F-4D97-AF65-F5344CB8AC3E}">
        <p14:creationId xmlns:p14="http://schemas.microsoft.com/office/powerpoint/2010/main" val="1364893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719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hystrix-multi-queue-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" b="37368"/>
          <a:stretch/>
        </p:blipFill>
        <p:spPr>
          <a:xfrm>
            <a:off x="457200" y="-89904"/>
            <a:ext cx="8229600" cy="6782217"/>
          </a:xfrm>
        </p:spPr>
      </p:pic>
    </p:spTree>
    <p:extLst>
      <p:ext uri="{BB962C8B-B14F-4D97-AF65-F5344CB8AC3E}">
        <p14:creationId xmlns:p14="http://schemas.microsoft.com/office/powerpoint/2010/main" val="3088325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 smtClean="0"/>
              <a:t>HystrixCommand.observe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not block application thread</a:t>
            </a:r>
          </a:p>
          <a:p>
            <a:r>
              <a:rPr lang="en-US" dirty="0" smtClean="0"/>
              <a:t>Returns </a:t>
            </a:r>
            <a:r>
              <a:rPr lang="en-US" dirty="0" err="1" smtClean="0"/>
              <a:t>rx.Observable</a:t>
            </a:r>
            <a:r>
              <a:rPr lang="en-US" dirty="0" smtClean="0"/>
              <a:t> to application thread</a:t>
            </a:r>
          </a:p>
          <a:p>
            <a:r>
              <a:rPr lang="en-US" dirty="0" err="1" smtClean="0"/>
              <a:t>RxJava</a:t>
            </a:r>
            <a:r>
              <a:rPr lang="en-US" dirty="0" smtClean="0"/>
              <a:t> – reactive stream</a:t>
            </a:r>
          </a:p>
          <a:p>
            <a:pPr lvl="1"/>
            <a:r>
              <a:rPr lang="en-US" dirty="0" err="1">
                <a:hlinkClick r:id="rId2" action="ppaction://hlinkfile"/>
              </a:rPr>
              <a:t>r</a:t>
            </a:r>
            <a:r>
              <a:rPr lang="en-US" dirty="0" err="1" smtClean="0">
                <a:hlinkClick r:id="rId2" action="ppaction://hlinkfile"/>
              </a:rPr>
              <a:t>eactivex.io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390" y="3594882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52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719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hystrix-multi-observe-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" r="13560" b="24057"/>
          <a:stretch/>
        </p:blipFill>
        <p:spPr>
          <a:xfrm>
            <a:off x="1097881" y="171628"/>
            <a:ext cx="6236413" cy="6400800"/>
          </a:xfrm>
        </p:spPr>
      </p:pic>
    </p:spTree>
    <p:extLst>
      <p:ext uri="{BB962C8B-B14F-4D97-AF65-F5344CB8AC3E}">
        <p14:creationId xmlns:p14="http://schemas.microsoft.com/office/powerpoint/2010/main" val="402308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719" cy="8497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hystrix-multi-observe-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" t="2701" r="13512" b="23792"/>
          <a:stretch/>
        </p:blipFill>
        <p:spPr>
          <a:xfrm>
            <a:off x="1097280" y="171628"/>
            <a:ext cx="6200873" cy="6400800"/>
          </a:xfrm>
        </p:spPr>
      </p:pic>
    </p:spTree>
    <p:extLst>
      <p:ext uri="{BB962C8B-B14F-4D97-AF65-F5344CB8AC3E}">
        <p14:creationId xmlns:p14="http://schemas.microsoft.com/office/powerpoint/2010/main" val="69705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s-IS" sz="1600" dirty="0" smtClean="0"/>
          </a:p>
          <a:p>
            <a:pPr marL="0" indent="0">
              <a:buNone/>
            </a:pPr>
            <a:endParaRPr lang="is-IS" sz="1600" dirty="0"/>
          </a:p>
          <a:p>
            <a:pPr marL="0" indent="0">
              <a:buNone/>
            </a:pPr>
            <a:endParaRPr lang="is-IS" sz="1600" dirty="0" smtClean="0"/>
          </a:p>
          <a:p>
            <a:pPr marL="0" indent="0">
              <a:buNone/>
            </a:pPr>
            <a:endParaRPr lang="is-IS" sz="1600" dirty="0"/>
          </a:p>
          <a:p>
            <a:pPr marL="0" indent="0">
              <a:buNone/>
            </a:pPr>
            <a:endParaRPr lang="is-IS" sz="1600" dirty="0" smtClean="0"/>
          </a:p>
          <a:p>
            <a:pPr marL="0" indent="0">
              <a:buNone/>
            </a:pPr>
            <a:endParaRPr lang="is-IS" sz="1600" dirty="0"/>
          </a:p>
          <a:p>
            <a:pPr marL="0" indent="0">
              <a:buNone/>
            </a:pPr>
            <a:endParaRPr lang="is-IS" sz="1600" dirty="0" smtClean="0"/>
          </a:p>
          <a:p>
            <a:pPr marL="0" indent="0">
              <a:buNone/>
            </a:pPr>
            <a:endParaRPr lang="is-IS" sz="1600" dirty="0"/>
          </a:p>
          <a:p>
            <a:pPr marL="0" indent="0">
              <a:buNone/>
            </a:pPr>
            <a:endParaRPr lang="is-IS" sz="1600" dirty="0" smtClean="0"/>
          </a:p>
          <a:p>
            <a:pPr marL="0" indent="0">
              <a:buNone/>
            </a:pPr>
            <a:endParaRPr lang="is-IS" sz="1600" dirty="0"/>
          </a:p>
          <a:p>
            <a:pPr marL="0" indent="0">
              <a:buNone/>
            </a:pPr>
            <a:endParaRPr lang="is-IS" sz="1600" dirty="0" smtClean="0"/>
          </a:p>
          <a:p>
            <a:pPr marL="0" indent="0">
              <a:buNone/>
            </a:pPr>
            <a:endParaRPr lang="is-IS" sz="1600" dirty="0"/>
          </a:p>
          <a:p>
            <a:pPr marL="0" indent="0">
              <a:buNone/>
            </a:pPr>
            <a:endParaRPr lang="is-IS" sz="1600" dirty="0" smtClean="0"/>
          </a:p>
          <a:p>
            <a:pPr marL="0" indent="0">
              <a:buNone/>
            </a:pPr>
            <a:endParaRPr lang="is-IS" sz="1600" dirty="0"/>
          </a:p>
          <a:p>
            <a:pPr marL="0" indent="0">
              <a:buNone/>
            </a:pPr>
            <a:endParaRPr lang="is-IS" sz="1600" dirty="0" smtClean="0"/>
          </a:p>
          <a:p>
            <a:pPr marL="0" indent="0">
              <a:buNone/>
            </a:pPr>
            <a:endParaRPr lang="is-IS" sz="1600" dirty="0"/>
          </a:p>
          <a:p>
            <a:pPr marL="0" indent="0">
              <a:buNone/>
            </a:pPr>
            <a:endParaRPr lang="is-IS" sz="1600" dirty="0" smtClean="0"/>
          </a:p>
          <a:p>
            <a:pPr marL="0" indent="0">
              <a:buNone/>
            </a:pPr>
            <a:endParaRPr lang="is-IS" sz="1600" dirty="0"/>
          </a:p>
          <a:p>
            <a:pPr marL="0" indent="0">
              <a:buNone/>
            </a:pPr>
            <a:r>
              <a:rPr lang="is-IS" sz="1600" dirty="0" smtClean="0"/>
              <a:t>Source</a:t>
            </a:r>
            <a:r>
              <a:rPr lang="is-IS" sz="1600" dirty="0" smtClean="0"/>
              <a:t>: </a:t>
            </a:r>
            <a:r>
              <a:rPr lang="en-US" sz="1600" dirty="0" smtClean="0"/>
              <a:t>https://</a:t>
            </a:r>
            <a:r>
              <a:rPr lang="en-US" sz="1600" dirty="0" err="1" smtClean="0"/>
              <a:t>blogs.oracle.com</a:t>
            </a:r>
            <a:r>
              <a:rPr lang="en-US" sz="1600" dirty="0" smtClean="0"/>
              <a:t>/jag/resource/</a:t>
            </a:r>
            <a:r>
              <a:rPr lang="en-US" sz="1600" dirty="0" err="1" smtClean="0"/>
              <a:t>Fallacies.html</a:t>
            </a:r>
            <a:endParaRPr lang="is-IS" sz="1600" dirty="0" smtClean="0"/>
          </a:p>
        </p:txBody>
      </p:sp>
      <p:pic>
        <p:nvPicPr>
          <p:cNvPr id="4" name="Picture 3" descr="fallac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5" y="476922"/>
            <a:ext cx="775274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41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52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hystrix-multi-observe-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7" t="2871" r="3687" b="24451"/>
          <a:stretch/>
        </p:blipFill>
        <p:spPr>
          <a:xfrm>
            <a:off x="846184" y="0"/>
            <a:ext cx="7109060" cy="6583680"/>
          </a:xfrm>
        </p:spPr>
      </p:pic>
    </p:spTree>
    <p:extLst>
      <p:ext uri="{BB962C8B-B14F-4D97-AF65-F5344CB8AC3E}">
        <p14:creationId xmlns:p14="http://schemas.microsoft.com/office/powerpoint/2010/main" val="1585860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719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hystrix-multi-observe-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9" t="2954" r="1229" b="23682"/>
          <a:stretch/>
        </p:blipFill>
        <p:spPr>
          <a:xfrm>
            <a:off x="982785" y="0"/>
            <a:ext cx="7163011" cy="6583680"/>
          </a:xfrm>
        </p:spPr>
      </p:pic>
    </p:spTree>
    <p:extLst>
      <p:ext uri="{BB962C8B-B14F-4D97-AF65-F5344CB8AC3E}">
        <p14:creationId xmlns:p14="http://schemas.microsoft.com/office/powerpoint/2010/main" val="3785856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719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6" name="Content Placeholder 5" descr="hystrix-multi-observe-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9" b="23833"/>
          <a:stretch/>
        </p:blipFill>
        <p:spPr>
          <a:xfrm>
            <a:off x="1064289" y="0"/>
            <a:ext cx="7184474" cy="6583680"/>
          </a:xfrm>
        </p:spPr>
      </p:pic>
    </p:spTree>
    <p:extLst>
      <p:ext uri="{BB962C8B-B14F-4D97-AF65-F5344CB8AC3E}">
        <p14:creationId xmlns:p14="http://schemas.microsoft.com/office/powerpoint/2010/main" val="101526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719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hystrix-multi-observe-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22" t="2440" r="7322" b="24137"/>
          <a:stretch/>
        </p:blipFill>
        <p:spPr>
          <a:xfrm>
            <a:off x="571607" y="0"/>
            <a:ext cx="7233503" cy="6583680"/>
          </a:xfrm>
        </p:spPr>
      </p:pic>
    </p:spTree>
    <p:extLst>
      <p:ext uri="{BB962C8B-B14F-4D97-AF65-F5344CB8AC3E}">
        <p14:creationId xmlns:p14="http://schemas.microsoft.com/office/powerpoint/2010/main" val="2618434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719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hystrix-multi-observe-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0" b="23834"/>
          <a:stretch/>
        </p:blipFill>
        <p:spPr>
          <a:xfrm>
            <a:off x="1063559" y="80094"/>
            <a:ext cx="7074229" cy="6583680"/>
          </a:xfrm>
        </p:spPr>
      </p:pic>
    </p:spTree>
    <p:extLst>
      <p:ext uri="{BB962C8B-B14F-4D97-AF65-F5344CB8AC3E}">
        <p14:creationId xmlns:p14="http://schemas.microsoft.com/office/powerpoint/2010/main" val="2911563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86080"/>
            <a:ext cx="45719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hystrix-multi-observe-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8" t="3023" r="1668" b="24419"/>
          <a:stretch/>
        </p:blipFill>
        <p:spPr>
          <a:xfrm>
            <a:off x="925840" y="0"/>
            <a:ext cx="7120769" cy="6583680"/>
          </a:xfrm>
        </p:spPr>
      </p:pic>
    </p:spTree>
    <p:extLst>
      <p:ext uri="{BB962C8B-B14F-4D97-AF65-F5344CB8AC3E}">
        <p14:creationId xmlns:p14="http://schemas.microsoft.com/office/powerpoint/2010/main" val="2743060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719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hystrix-multi-observe-8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" b="23834"/>
          <a:stretch/>
        </p:blipFill>
        <p:spPr>
          <a:xfrm>
            <a:off x="1053533" y="0"/>
            <a:ext cx="7154164" cy="6697858"/>
          </a:xfrm>
        </p:spPr>
      </p:pic>
    </p:spTree>
    <p:extLst>
      <p:ext uri="{BB962C8B-B14F-4D97-AF65-F5344CB8AC3E}">
        <p14:creationId xmlns:p14="http://schemas.microsoft.com/office/powerpoint/2010/main" val="2987832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45719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hystrix-multi-observe-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9" t="2617" r="1529" b="24224"/>
          <a:stretch/>
        </p:blipFill>
        <p:spPr>
          <a:xfrm>
            <a:off x="848813" y="0"/>
            <a:ext cx="7192455" cy="6704964"/>
          </a:xfrm>
        </p:spPr>
      </p:pic>
    </p:spTree>
    <p:extLst>
      <p:ext uri="{BB962C8B-B14F-4D97-AF65-F5344CB8AC3E}">
        <p14:creationId xmlns:p14="http://schemas.microsoft.com/office/powerpoint/2010/main" val="2457128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Goals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Philosophical Motivation</a:t>
            </a:r>
          </a:p>
          <a:p>
            <a:pPr lvl="1"/>
            <a:r>
              <a:rPr lang="en-US" dirty="0" smtClean="0"/>
              <a:t>Why are distributed systems hard?</a:t>
            </a:r>
          </a:p>
          <a:p>
            <a:r>
              <a:rPr lang="en-US" dirty="0" smtClean="0"/>
              <a:t>Practical Motivation</a:t>
            </a:r>
          </a:p>
          <a:p>
            <a:pPr lvl="1"/>
            <a:r>
              <a:rPr lang="en-US" dirty="0" smtClean="0"/>
              <a:t>Why do I keep getting paged?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Solving those problems with </a:t>
            </a:r>
            <a:r>
              <a:rPr lang="en-US" dirty="0" err="1" smtClean="0">
                <a:solidFill>
                  <a:srgbClr val="FF0000"/>
                </a:solidFill>
              </a:rPr>
              <a:t>Hystrix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How does it work?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How do I use it in my system?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How should a system behave if I use </a:t>
            </a:r>
            <a:r>
              <a:rPr lang="en-US" dirty="0" err="1" smtClean="0">
                <a:solidFill>
                  <a:srgbClr val="FF0000"/>
                </a:solidFill>
              </a:rPr>
              <a:t>Hystrix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What? Netflix was down for me – what happened there?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 smtClean="0"/>
              <a:t>Hystrix</a:t>
            </a:r>
            <a:r>
              <a:rPr lang="en-US" dirty="0" smtClean="0"/>
              <a:t>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Hystrix</a:t>
            </a:r>
            <a:r>
              <a:rPr lang="en-US" dirty="0" smtClean="0"/>
              <a:t> provides </a:t>
            </a:r>
            <a:r>
              <a:rPr lang="en-US" dirty="0" smtClean="0"/>
              <a:t>a nice semantic layer to model</a:t>
            </a:r>
          </a:p>
          <a:p>
            <a:pPr lvl="1"/>
            <a:r>
              <a:rPr lang="en-US" dirty="0" smtClean="0"/>
              <a:t>Abstracts details of I/O </a:t>
            </a:r>
            <a:r>
              <a:rPr lang="en-US" dirty="0" smtClean="0"/>
              <a:t>mechanism</a:t>
            </a:r>
          </a:p>
          <a:p>
            <a:pPr lvl="2"/>
            <a:r>
              <a:rPr lang="en-US" dirty="0" smtClean="0"/>
              <a:t>HTTP?</a:t>
            </a:r>
          </a:p>
          <a:p>
            <a:pPr lvl="2"/>
            <a:r>
              <a:rPr lang="en-US" dirty="0" smtClean="0"/>
              <a:t>UDP?</a:t>
            </a:r>
          </a:p>
          <a:p>
            <a:pPr lvl="2"/>
            <a:r>
              <a:rPr lang="en-US" dirty="0" err="1" smtClean="0"/>
              <a:t>Postgres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Cassandra?</a:t>
            </a:r>
          </a:p>
          <a:p>
            <a:pPr lvl="2"/>
            <a:r>
              <a:rPr lang="en-US" dirty="0" err="1" smtClean="0"/>
              <a:t>Memcached</a:t>
            </a:r>
            <a:r>
              <a:rPr lang="en-US" dirty="0" smtClean="0"/>
              <a:t>?</a:t>
            </a:r>
          </a:p>
          <a:p>
            <a:pPr lvl="2"/>
            <a:r>
              <a:rPr lang="is-IS" dirty="0" smtClean="0"/>
              <a:t>…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24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Fallacies of Distributed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is reliable</a:t>
            </a:r>
          </a:p>
          <a:p>
            <a:r>
              <a:rPr lang="en-US" dirty="0" smtClean="0"/>
              <a:t>Latency is zero</a:t>
            </a:r>
          </a:p>
          <a:p>
            <a:r>
              <a:rPr lang="en-US" dirty="0" smtClean="0"/>
              <a:t>Bandwidth is infinite</a:t>
            </a:r>
          </a:p>
          <a:p>
            <a:r>
              <a:rPr lang="en-US" dirty="0" smtClean="0"/>
              <a:t>Network is secure</a:t>
            </a:r>
          </a:p>
          <a:p>
            <a:r>
              <a:rPr lang="en-US" dirty="0" smtClean="0"/>
              <a:t>Topology doesn’t change</a:t>
            </a:r>
          </a:p>
          <a:p>
            <a:r>
              <a:rPr lang="en-US" dirty="0" smtClean="0"/>
              <a:t>There is 1 administrator</a:t>
            </a:r>
          </a:p>
          <a:p>
            <a:r>
              <a:rPr lang="en-US" dirty="0" smtClean="0"/>
              <a:t>Transport cost is 0</a:t>
            </a:r>
          </a:p>
          <a:p>
            <a:r>
              <a:rPr lang="en-US" dirty="0" smtClean="0"/>
              <a:t>Network is homogenous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152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 smtClean="0"/>
              <a:t>Hystrix</a:t>
            </a:r>
            <a:r>
              <a:rPr lang="en-US" dirty="0" smtClean="0"/>
              <a:t>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Hystrix</a:t>
            </a:r>
            <a:r>
              <a:rPr lang="en-US" dirty="0" smtClean="0"/>
              <a:t> provides</a:t>
            </a:r>
            <a:r>
              <a:rPr lang="en-US" dirty="0" smtClean="0"/>
              <a:t> </a:t>
            </a:r>
            <a:r>
              <a:rPr lang="en-US" dirty="0" smtClean="0"/>
              <a:t>a nice semantic layer to model</a:t>
            </a:r>
          </a:p>
          <a:p>
            <a:pPr lvl="1"/>
            <a:r>
              <a:rPr lang="en-US" dirty="0" smtClean="0"/>
              <a:t>Abstracts details of I/O mechanism</a:t>
            </a:r>
          </a:p>
          <a:p>
            <a:r>
              <a:rPr lang="en-US" dirty="0" smtClean="0"/>
              <a:t>Can capture event counts and event latencies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28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 smtClean="0"/>
              <a:t>Hystrix</a:t>
            </a:r>
            <a:r>
              <a:rPr lang="en-US" dirty="0" smtClean="0"/>
              <a:t>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aggregated for historical time-series</a:t>
            </a:r>
          </a:p>
          <a:p>
            <a:pPr lvl="1"/>
            <a:r>
              <a:rPr lang="en-US" dirty="0" err="1"/>
              <a:t>h</a:t>
            </a:r>
            <a:r>
              <a:rPr lang="en-US" dirty="0" err="1" smtClean="0"/>
              <a:t>ystrix</a:t>
            </a:r>
            <a:r>
              <a:rPr lang="en-US" dirty="0" smtClean="0"/>
              <a:t>-servo-metrics-publisher</a:t>
            </a:r>
          </a:p>
          <a:p>
            <a:endParaRPr lang="en-US" dirty="0"/>
          </a:p>
        </p:txBody>
      </p:sp>
      <p:pic>
        <p:nvPicPr>
          <p:cNvPr id="6" name="Picture 5" descr="atlas-blog-po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42" y="2028080"/>
            <a:ext cx="6034219" cy="40854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7158" y="6423288"/>
            <a:ext cx="871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techblog.netflix.com</a:t>
            </a:r>
            <a:r>
              <a:rPr lang="en-US" dirty="0">
                <a:hlinkClick r:id="rId3"/>
              </a:rPr>
              <a:t>/2014/12/introducing-atlas-</a:t>
            </a:r>
            <a:r>
              <a:rPr lang="en-US" dirty="0" err="1">
                <a:hlinkClick r:id="rId3"/>
              </a:rPr>
              <a:t>netflixs</a:t>
            </a:r>
            <a:r>
              <a:rPr lang="en-US" dirty="0">
                <a:hlinkClick r:id="rId3"/>
              </a:rPr>
              <a:t>-</a:t>
            </a:r>
            <a:r>
              <a:rPr lang="en-US" dirty="0" err="1">
                <a:hlinkClick r:id="rId3"/>
              </a:rPr>
              <a:t>primary.html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0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 smtClean="0"/>
              <a:t>Hystrix</a:t>
            </a:r>
            <a:r>
              <a:rPr lang="en-US" dirty="0" smtClean="0"/>
              <a:t>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aggregated for historical time-series</a:t>
            </a:r>
          </a:p>
          <a:p>
            <a:pPr lvl="1"/>
            <a:r>
              <a:rPr lang="en-US" dirty="0" err="1"/>
              <a:t>h</a:t>
            </a:r>
            <a:r>
              <a:rPr lang="en-US" dirty="0" err="1" smtClean="0"/>
              <a:t>ystrix</a:t>
            </a:r>
            <a:r>
              <a:rPr lang="en-US" dirty="0" smtClean="0"/>
              <a:t>-servo-metrics-publisher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218" y="2002072"/>
            <a:ext cx="4319351" cy="414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77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 smtClean="0"/>
              <a:t>Hystrix</a:t>
            </a:r>
            <a:r>
              <a:rPr lang="en-US" dirty="0" smtClean="0"/>
              <a:t>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streamed off-box</a:t>
            </a:r>
          </a:p>
          <a:p>
            <a:pPr lvl="1"/>
            <a:r>
              <a:rPr lang="en-US" dirty="0" err="1" smtClean="0"/>
              <a:t>hystrix</a:t>
            </a:r>
            <a:r>
              <a:rPr lang="en-US" dirty="0" smtClean="0"/>
              <a:t>-metrics-event-stream</a:t>
            </a:r>
          </a:p>
        </p:txBody>
      </p:sp>
      <p:pic>
        <p:nvPicPr>
          <p:cNvPr id="4" name="Picture 3" descr="sample-s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4144"/>
            <a:ext cx="9144000" cy="228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83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 smtClean="0"/>
              <a:t>Hystrix</a:t>
            </a:r>
            <a:r>
              <a:rPr lang="en-US" dirty="0" smtClean="0"/>
              <a:t>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Stream can be consumed by UI</a:t>
            </a:r>
          </a:p>
          <a:p>
            <a:pPr lvl="1"/>
            <a:r>
              <a:rPr lang="en-US" dirty="0" err="1" smtClean="0"/>
              <a:t>Hystrix</a:t>
            </a:r>
            <a:r>
              <a:rPr lang="en-US" dirty="0" smtClean="0"/>
              <a:t>-dashboard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8" y="3955023"/>
            <a:ext cx="8537642" cy="183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33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 smtClean="0"/>
              <a:t>Hystrix</a:t>
            </a:r>
            <a:r>
              <a:rPr lang="en-US" dirty="0" smtClean="0"/>
              <a:t>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grouped by request</a:t>
            </a:r>
          </a:p>
          <a:p>
            <a:pPr lvl="1"/>
            <a:r>
              <a:rPr lang="en-US" dirty="0" err="1" smtClean="0"/>
              <a:t>hystrix-core:HystrixRequestLog</a:t>
            </a:r>
            <a:endParaRPr lang="en-US" dirty="0" smtClean="0"/>
          </a:p>
        </p:txBody>
      </p:sp>
      <p:pic>
        <p:nvPicPr>
          <p:cNvPr id="4" name="Picture 3" descr="request-log-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8" y="3426460"/>
            <a:ext cx="914400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1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 smtClean="0"/>
              <a:t>Hystrix</a:t>
            </a:r>
            <a:r>
              <a:rPr lang="en-US" dirty="0" smtClean="0"/>
              <a:t>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&lt;DEMO&gt;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2064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Taking Action on </a:t>
            </a:r>
            <a:r>
              <a:rPr lang="en-US" dirty="0" err="1" smtClean="0"/>
              <a:t>Hystrix</a:t>
            </a:r>
            <a:r>
              <a:rPr lang="en-US" dirty="0" smtClean="0"/>
              <a:t>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Circuit Breaker opens/closes</a:t>
            </a:r>
          </a:p>
        </p:txBody>
      </p:sp>
    </p:spTree>
    <p:extLst>
      <p:ext uri="{BB962C8B-B14F-4D97-AF65-F5344CB8AC3E}">
        <p14:creationId xmlns:p14="http://schemas.microsoft.com/office/powerpoint/2010/main" val="2227639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Taking Action on </a:t>
            </a:r>
            <a:r>
              <a:rPr lang="en-US" dirty="0" err="1" smtClean="0"/>
              <a:t>Hystrix</a:t>
            </a:r>
            <a:r>
              <a:rPr lang="en-US" dirty="0" smtClean="0"/>
              <a:t>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Circuit Breaker opens/closes</a:t>
            </a:r>
          </a:p>
          <a:p>
            <a:r>
              <a:rPr lang="en-US" dirty="0" smtClean="0"/>
              <a:t>Alert/Page on Error %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 descr="hystrix-ale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3318647"/>
            <a:ext cx="9080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8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Taking Action on </a:t>
            </a:r>
            <a:r>
              <a:rPr lang="en-US" dirty="0" err="1" smtClean="0"/>
              <a:t>Hystrix</a:t>
            </a:r>
            <a:r>
              <a:rPr lang="en-US" dirty="0" smtClean="0"/>
              <a:t>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Circuit Breaker opens/closes</a:t>
            </a:r>
          </a:p>
          <a:p>
            <a:r>
              <a:rPr lang="en-US" dirty="0" smtClean="0"/>
              <a:t>Alert/Page on Error %</a:t>
            </a:r>
          </a:p>
          <a:p>
            <a:r>
              <a:rPr lang="en-US" dirty="0" smtClean="0"/>
              <a:t>Alert/Page on Latency</a:t>
            </a:r>
          </a:p>
        </p:txBody>
      </p:sp>
    </p:spTree>
    <p:extLst>
      <p:ext uri="{BB962C8B-B14F-4D97-AF65-F5344CB8AC3E}">
        <p14:creationId xmlns:p14="http://schemas.microsoft.com/office/powerpoint/2010/main" val="232808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Fallacies of Distributed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Network is reliable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Latency is zero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Bandwidth is infinite</a:t>
            </a:r>
          </a:p>
          <a:p>
            <a:r>
              <a:rPr lang="en-US" dirty="0" smtClean="0"/>
              <a:t>Network is secure</a:t>
            </a:r>
          </a:p>
          <a:p>
            <a:r>
              <a:rPr lang="en-US" dirty="0" smtClean="0"/>
              <a:t>Topology doesn’t change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There is 1 administrator</a:t>
            </a:r>
          </a:p>
          <a:p>
            <a:r>
              <a:rPr lang="en-US" dirty="0" smtClean="0"/>
              <a:t>Transport cost is 0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Network is homogenous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339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Taking Action on </a:t>
            </a:r>
            <a:r>
              <a:rPr lang="en-US" dirty="0" err="1" smtClean="0"/>
              <a:t>Hystrix</a:t>
            </a:r>
            <a:r>
              <a:rPr lang="en-US" dirty="0" smtClean="0"/>
              <a:t>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Circuit Breaker opens/closes</a:t>
            </a:r>
          </a:p>
          <a:p>
            <a:r>
              <a:rPr lang="en-US" dirty="0" smtClean="0"/>
              <a:t>Alert/Page on Error %</a:t>
            </a:r>
          </a:p>
          <a:p>
            <a:r>
              <a:rPr lang="en-US" dirty="0" smtClean="0"/>
              <a:t>Alert/Page on Latency</a:t>
            </a:r>
          </a:p>
          <a:p>
            <a:r>
              <a:rPr lang="en-US" dirty="0" smtClean="0"/>
              <a:t>Use in canary analysis</a:t>
            </a:r>
          </a:p>
        </p:txBody>
      </p:sp>
      <p:pic>
        <p:nvPicPr>
          <p:cNvPr id="4" name="Picture 3" descr="hystrix-can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33" y="4632375"/>
            <a:ext cx="78359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8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How the system should behave</a:t>
            </a:r>
            <a:endParaRPr lang="en-US" dirty="0"/>
          </a:p>
        </p:txBody>
      </p:sp>
      <p:pic>
        <p:nvPicPr>
          <p:cNvPr id="8" name="Content Placeholder 7" descr="hystrix-steady-state-multi-instanc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2" b="42846"/>
          <a:stretch/>
        </p:blipFill>
        <p:spPr>
          <a:xfrm>
            <a:off x="243668" y="731808"/>
            <a:ext cx="8229600" cy="6037625"/>
          </a:xfrm>
        </p:spPr>
      </p:pic>
      <p:sp>
        <p:nvSpPr>
          <p:cNvPr id="3" name="TextBox 2"/>
          <p:cNvSpPr txBox="1"/>
          <p:nvPr/>
        </p:nvSpPr>
        <p:spPr>
          <a:xfrm>
            <a:off x="6630770" y="1674465"/>
            <a:ext cx="2179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~100 RPS Success</a:t>
            </a:r>
          </a:p>
          <a:p>
            <a:r>
              <a:rPr lang="en-US" dirty="0" smtClean="0"/>
              <a:t>~0 RPS Fallback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6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How the system should behave</a:t>
            </a:r>
            <a:endParaRPr lang="en-US" dirty="0"/>
          </a:p>
        </p:txBody>
      </p:sp>
      <p:pic>
        <p:nvPicPr>
          <p:cNvPr id="4" name="Content Placeholder 3" descr="hystrix-increased-error-rate-multi-instanc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9" b="42384"/>
          <a:stretch/>
        </p:blipFill>
        <p:spPr>
          <a:xfrm>
            <a:off x="224772" y="731809"/>
            <a:ext cx="8192302" cy="6126192"/>
          </a:xfrm>
        </p:spPr>
      </p:pic>
      <p:sp>
        <p:nvSpPr>
          <p:cNvPr id="5" name="TextBox 4"/>
          <p:cNvSpPr txBox="1"/>
          <p:nvPr/>
        </p:nvSpPr>
        <p:spPr>
          <a:xfrm>
            <a:off x="6630770" y="1674465"/>
            <a:ext cx="2051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~90 RPS Success</a:t>
            </a:r>
          </a:p>
          <a:p>
            <a:r>
              <a:rPr lang="en-US" dirty="0" smtClean="0"/>
              <a:t>~10 RPS Fallback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49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How the system should behave</a:t>
            </a:r>
            <a:endParaRPr lang="en-US" dirty="0"/>
          </a:p>
        </p:txBody>
      </p:sp>
      <p:pic>
        <p:nvPicPr>
          <p:cNvPr id="4" name="Content Placeholder 3" descr="hystrix-high-error-rate-multi-instanc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3" b="41734"/>
          <a:stretch/>
        </p:blipFill>
        <p:spPr>
          <a:xfrm>
            <a:off x="232429" y="651806"/>
            <a:ext cx="8229600" cy="6206194"/>
          </a:xfrm>
        </p:spPr>
      </p:pic>
      <p:sp>
        <p:nvSpPr>
          <p:cNvPr id="5" name="TextBox 4"/>
          <p:cNvSpPr txBox="1"/>
          <p:nvPr/>
        </p:nvSpPr>
        <p:spPr>
          <a:xfrm>
            <a:off x="6630770" y="1674465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~5 RPS Success</a:t>
            </a:r>
          </a:p>
          <a:p>
            <a:r>
              <a:rPr lang="en-US" dirty="0" smtClean="0"/>
              <a:t>~95 RPS Fallback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805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How the system should behave</a:t>
            </a:r>
            <a:endParaRPr lang="en-US" dirty="0"/>
          </a:p>
        </p:txBody>
      </p:sp>
      <p:pic>
        <p:nvPicPr>
          <p:cNvPr id="6" name="Content Placeholder 5" descr="hystrix-steady-state-w-latency-multi-instanc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3" b="42385"/>
          <a:stretch/>
        </p:blipFill>
        <p:spPr>
          <a:xfrm>
            <a:off x="333576" y="651805"/>
            <a:ext cx="8229600" cy="6093815"/>
          </a:xfrm>
        </p:spPr>
      </p:pic>
      <p:sp>
        <p:nvSpPr>
          <p:cNvPr id="4" name="TextBox 3"/>
          <p:cNvSpPr txBox="1"/>
          <p:nvPr/>
        </p:nvSpPr>
        <p:spPr>
          <a:xfrm>
            <a:off x="6630770" y="1674465"/>
            <a:ext cx="2179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~100 RPS Success</a:t>
            </a:r>
          </a:p>
          <a:p>
            <a:r>
              <a:rPr lang="en-US" dirty="0" smtClean="0"/>
              <a:t>~0 RPS Fallback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07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How the system should behave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happens if mean latency goes from 10ms -&gt; 30ms?</a:t>
            </a:r>
          </a:p>
        </p:txBody>
      </p:sp>
      <p:pic>
        <p:nvPicPr>
          <p:cNvPr id="4" name="Picture 3" descr="latency-distribu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73" y="3528137"/>
            <a:ext cx="3365500" cy="237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0175" y="3204971"/>
            <a:ext cx="158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Latency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4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How the system should behave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happens if mean latency goes from 10ms -&gt; 30ms?</a:t>
            </a:r>
          </a:p>
        </p:txBody>
      </p:sp>
      <p:pic>
        <p:nvPicPr>
          <p:cNvPr id="4" name="Picture 3" descr="latency-distribu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73" y="3528137"/>
            <a:ext cx="3365500" cy="2374900"/>
          </a:xfrm>
          <a:prstGeom prst="rect">
            <a:avLst/>
          </a:prstGeom>
        </p:spPr>
      </p:pic>
      <p:pic>
        <p:nvPicPr>
          <p:cNvPr id="6" name="Picture 5" descr="latency-distribution-hig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620" y="3528137"/>
            <a:ext cx="3378200" cy="2425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0175" y="3204971"/>
            <a:ext cx="158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Latency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35474" y="3204971"/>
            <a:ext cx="1431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Latency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14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How the system should behave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happens if mean latency goes from 10ms -&gt; 30ms?</a:t>
            </a:r>
          </a:p>
          <a:p>
            <a:pPr lvl="1"/>
            <a:r>
              <a:rPr lang="en-US" dirty="0" smtClean="0"/>
              <a:t>Increased timeouts</a:t>
            </a:r>
          </a:p>
        </p:txBody>
      </p:sp>
      <p:pic>
        <p:nvPicPr>
          <p:cNvPr id="4" name="Picture 3" descr="latency-distribu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73" y="3528137"/>
            <a:ext cx="3365500" cy="2374900"/>
          </a:xfrm>
          <a:prstGeom prst="rect">
            <a:avLst/>
          </a:prstGeom>
        </p:spPr>
      </p:pic>
      <p:pic>
        <p:nvPicPr>
          <p:cNvPr id="6" name="Picture 5" descr="latency-distribution-hig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620" y="3528137"/>
            <a:ext cx="3378200" cy="2425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0175" y="3204971"/>
            <a:ext cx="158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Latency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35474" y="3204971"/>
            <a:ext cx="1431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Latency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41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How the system should behave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happens if mean latency goes from 10ms -&gt; 30ms at </a:t>
            </a:r>
            <a:r>
              <a:rPr lang="en-US" dirty="0" smtClean="0"/>
              <a:t>100 RPS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315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How the system should behave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happens if mean latency goes from 10ms -&gt; 30ms at 100 RPS?</a:t>
            </a:r>
          </a:p>
          <a:p>
            <a:pPr lvl="1"/>
            <a:r>
              <a:rPr lang="en-US" dirty="0" smtClean="0"/>
              <a:t>By Little’s Law, mean utilization: 1 -&gt;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37373" y="4622535"/>
            <a:ext cx="41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-&gt;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0175" y="3204971"/>
            <a:ext cx="1993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Before Thread Pool</a:t>
            </a:r>
          </a:p>
          <a:p>
            <a:pPr algn="ctr"/>
            <a:r>
              <a:rPr lang="en-US" dirty="0" smtClean="0"/>
              <a:t>Utilization</a:t>
            </a:r>
            <a:endParaRPr lang="en-US" dirty="0"/>
          </a:p>
        </p:txBody>
      </p:sp>
      <p:pic>
        <p:nvPicPr>
          <p:cNvPr id="9" name="Picture 8" descr="hystrix-low-utiliz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0" y="3851302"/>
            <a:ext cx="5507518" cy="340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80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Fallacies of Distributed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In the cloud, other services are reliable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In the cloud, latency is zero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In the cloud, bandwidth is infinite</a:t>
            </a:r>
          </a:p>
          <a:p>
            <a:r>
              <a:rPr lang="en-US" dirty="0" smtClean="0"/>
              <a:t>Network is secure</a:t>
            </a:r>
          </a:p>
          <a:p>
            <a:r>
              <a:rPr lang="en-US" dirty="0" smtClean="0"/>
              <a:t>Topology doesn’t change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In the cloud, there is 1 administrator</a:t>
            </a:r>
          </a:p>
          <a:p>
            <a:r>
              <a:rPr lang="en-US" dirty="0" smtClean="0"/>
              <a:t>Transport cost is 0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Network is homogenous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08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How the system should behave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happens if mean latency goes from 10ms -&gt; 30ms at 100 RPS?</a:t>
            </a:r>
          </a:p>
          <a:p>
            <a:pPr lvl="1"/>
            <a:r>
              <a:rPr lang="en-US" dirty="0" smtClean="0"/>
              <a:t>By Little’s Law, mean utilization: 1 -&gt;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37373" y="4622535"/>
            <a:ext cx="41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-&gt;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0175" y="3204971"/>
            <a:ext cx="1993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Before Thread Pool</a:t>
            </a:r>
          </a:p>
          <a:p>
            <a:pPr algn="ctr"/>
            <a:r>
              <a:rPr lang="en-US" dirty="0" smtClean="0"/>
              <a:t>Utilization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35474" y="3204971"/>
            <a:ext cx="18366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After Thread Pool</a:t>
            </a:r>
          </a:p>
          <a:p>
            <a:pPr algn="ctr"/>
            <a:r>
              <a:rPr lang="en-US" dirty="0" smtClean="0"/>
              <a:t>Utilization</a:t>
            </a:r>
          </a:p>
          <a:p>
            <a:endParaRPr lang="en-US" dirty="0"/>
          </a:p>
        </p:txBody>
      </p:sp>
      <p:pic>
        <p:nvPicPr>
          <p:cNvPr id="9" name="Picture 8" descr="hystrix-low-utiliz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0" y="3851302"/>
            <a:ext cx="5507518" cy="3405482"/>
          </a:xfrm>
          <a:prstGeom prst="rect">
            <a:avLst/>
          </a:prstGeom>
        </p:spPr>
      </p:pic>
      <p:pic>
        <p:nvPicPr>
          <p:cNvPr id="10" name="Picture 9" descr="hystrix-high-utiliz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80" y="3787635"/>
            <a:ext cx="5610484" cy="346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21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How the system should behave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happens if mean latency goes from 10ms -&gt; 30ms at 100 RPS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By Little’s Law, mean utilization: 1 -&gt; </a:t>
            </a:r>
            <a:r>
              <a:rPr lang="en-US" dirty="0" smtClean="0"/>
              <a:t>3</a:t>
            </a:r>
            <a:endParaRPr lang="en-US" dirty="0" smtClean="0"/>
          </a:p>
          <a:p>
            <a:pPr lvl="1"/>
            <a:r>
              <a:rPr lang="en-US" dirty="0" smtClean="0"/>
              <a:t>Increased thread pool rejections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37373" y="4622535"/>
            <a:ext cx="41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-&gt;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0175" y="3204971"/>
            <a:ext cx="1993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Before Thread Pool</a:t>
            </a:r>
          </a:p>
          <a:p>
            <a:pPr algn="ctr"/>
            <a:r>
              <a:rPr lang="en-US" dirty="0" smtClean="0"/>
              <a:t>Utilization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35474" y="3204971"/>
            <a:ext cx="18366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After Thread Pool</a:t>
            </a:r>
          </a:p>
          <a:p>
            <a:pPr algn="ctr"/>
            <a:r>
              <a:rPr lang="en-US" dirty="0" smtClean="0"/>
              <a:t>Utilization</a:t>
            </a:r>
          </a:p>
          <a:p>
            <a:endParaRPr lang="en-US" dirty="0"/>
          </a:p>
        </p:txBody>
      </p:sp>
      <p:pic>
        <p:nvPicPr>
          <p:cNvPr id="9" name="Picture 8" descr="hystrix-low-utiliz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0" y="3851302"/>
            <a:ext cx="5507518" cy="3405482"/>
          </a:xfrm>
          <a:prstGeom prst="rect">
            <a:avLst/>
          </a:prstGeom>
        </p:spPr>
      </p:pic>
      <p:pic>
        <p:nvPicPr>
          <p:cNvPr id="10" name="Picture 9" descr="hystrix-high-utiliz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80" y="3787635"/>
            <a:ext cx="5610484" cy="346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80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How the system should behave</a:t>
            </a:r>
            <a:endParaRPr lang="en-US" dirty="0"/>
          </a:p>
        </p:txBody>
      </p:sp>
      <p:pic>
        <p:nvPicPr>
          <p:cNvPr id="4" name="Content Placeholder 3" descr="hystrix-steady-state-w-high-latency-multi-instanc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5" b="41455"/>
          <a:stretch/>
        </p:blipFill>
        <p:spPr>
          <a:xfrm>
            <a:off x="311098" y="731808"/>
            <a:ext cx="8229600" cy="6037625"/>
          </a:xfrm>
        </p:spPr>
      </p:pic>
      <p:sp>
        <p:nvSpPr>
          <p:cNvPr id="5" name="TextBox 4"/>
          <p:cNvSpPr txBox="1"/>
          <p:nvPr/>
        </p:nvSpPr>
        <p:spPr>
          <a:xfrm>
            <a:off x="6630770" y="1674465"/>
            <a:ext cx="2051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~84 RPS Success</a:t>
            </a:r>
          </a:p>
          <a:p>
            <a:r>
              <a:rPr lang="en-US" dirty="0" smtClean="0"/>
              <a:t>~16 RPS Fallback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36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How the system should behave</a:t>
            </a:r>
            <a:endParaRPr lang="en-US" dirty="0"/>
          </a:p>
        </p:txBody>
      </p:sp>
      <p:pic>
        <p:nvPicPr>
          <p:cNvPr id="4" name="Content Placeholder 3" descr="hystrix-high-error-rate-w-high-latency-multi-instance copy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5" b="41362"/>
          <a:stretch/>
        </p:blipFill>
        <p:spPr>
          <a:xfrm>
            <a:off x="344814" y="731808"/>
            <a:ext cx="8229600" cy="6034815"/>
          </a:xfrm>
        </p:spPr>
      </p:pic>
      <p:sp>
        <p:nvSpPr>
          <p:cNvPr id="5" name="TextBox 4"/>
          <p:cNvSpPr txBox="1"/>
          <p:nvPr/>
        </p:nvSpPr>
        <p:spPr>
          <a:xfrm>
            <a:off x="6630770" y="1674465"/>
            <a:ext cx="2051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~48 RPS Success</a:t>
            </a:r>
          </a:p>
          <a:p>
            <a:r>
              <a:rPr lang="en-US" dirty="0" smtClean="0"/>
              <a:t>~52 RPS Fallback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38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</a:t>
            </a:r>
            <a:r>
              <a:rPr lang="en-US" dirty="0" smtClean="0"/>
              <a:t>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verything we measure has a distribution (once you add time)</a:t>
            </a:r>
          </a:p>
          <a:p>
            <a:pPr lvl="1"/>
            <a:r>
              <a:rPr lang="en-US" dirty="0" smtClean="0"/>
              <a:t>Queuing </a:t>
            </a:r>
            <a:r>
              <a:rPr lang="en-US" dirty="0"/>
              <a:t>theory can teach us a </a:t>
            </a:r>
            <a:r>
              <a:rPr lang="en-US" dirty="0" smtClean="0"/>
              <a:t>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5034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</a:t>
            </a:r>
            <a:r>
              <a:rPr lang="en-US" dirty="0" smtClean="0"/>
              <a:t>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verything we measure has a distribution (once you add time)</a:t>
            </a:r>
          </a:p>
          <a:p>
            <a:pPr lvl="1"/>
            <a:r>
              <a:rPr lang="en-US" dirty="0" smtClean="0"/>
              <a:t>Queuing </a:t>
            </a:r>
            <a:r>
              <a:rPr lang="en-US" dirty="0"/>
              <a:t>theory can teach us a </a:t>
            </a:r>
            <a:r>
              <a:rPr lang="en-US" dirty="0" smtClean="0"/>
              <a:t>lot</a:t>
            </a:r>
          </a:p>
          <a:p>
            <a:r>
              <a:rPr lang="en-US" dirty="0" smtClean="0"/>
              <a:t>Errors are more frequent, but latency is more consequential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1442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</a:t>
            </a:r>
            <a:r>
              <a:rPr lang="en-US" dirty="0" smtClean="0"/>
              <a:t>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verything we measure has a distribution (once you add time)</a:t>
            </a:r>
          </a:p>
          <a:p>
            <a:pPr lvl="1"/>
            <a:r>
              <a:rPr lang="en-US" dirty="0" smtClean="0"/>
              <a:t>Queuing </a:t>
            </a:r>
            <a:r>
              <a:rPr lang="en-US" dirty="0"/>
              <a:t>theory can teach us a </a:t>
            </a:r>
            <a:r>
              <a:rPr lang="en-US" dirty="0" smtClean="0"/>
              <a:t>lot</a:t>
            </a:r>
          </a:p>
          <a:p>
            <a:r>
              <a:rPr lang="en-US" dirty="0" smtClean="0"/>
              <a:t>Errors are more frequent, but latency is more consequential</a:t>
            </a:r>
          </a:p>
          <a:p>
            <a:r>
              <a:rPr lang="en-US" dirty="0" smtClean="0"/>
              <a:t>100% success rates are not what you want!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5034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</a:t>
            </a:r>
            <a:r>
              <a:rPr lang="en-US" dirty="0" smtClean="0"/>
              <a:t>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verything we measure has a distribution (once you add time)</a:t>
            </a:r>
          </a:p>
          <a:p>
            <a:pPr lvl="1"/>
            <a:r>
              <a:rPr lang="en-US" dirty="0" smtClean="0"/>
              <a:t>Queuing </a:t>
            </a:r>
            <a:r>
              <a:rPr lang="en-US" dirty="0"/>
              <a:t>theory can teach us a </a:t>
            </a:r>
            <a:r>
              <a:rPr lang="en-US" dirty="0" smtClean="0"/>
              <a:t>lot</a:t>
            </a:r>
          </a:p>
          <a:p>
            <a:r>
              <a:rPr lang="en-US" dirty="0" smtClean="0"/>
              <a:t>Errors are more frequent, but latency is more consequential</a:t>
            </a:r>
          </a:p>
          <a:p>
            <a:r>
              <a:rPr lang="en-US" dirty="0" smtClean="0"/>
              <a:t>100% success rates are not what you want!</a:t>
            </a:r>
          </a:p>
          <a:p>
            <a:pPr lvl="1"/>
            <a:r>
              <a:rPr lang="en-US" dirty="0" smtClean="0"/>
              <a:t>Don’t know if your fallbacks work</a:t>
            </a:r>
          </a:p>
          <a:p>
            <a:pPr lvl="1"/>
            <a:r>
              <a:rPr lang="en-US" dirty="0" smtClean="0"/>
              <a:t>You have outliers, and they’re not being failed</a:t>
            </a:r>
          </a:p>
        </p:txBody>
      </p:sp>
    </p:spTree>
    <p:extLst>
      <p:ext uri="{BB962C8B-B14F-4D97-AF65-F5344CB8AC3E}">
        <p14:creationId xmlns:p14="http://schemas.microsoft.com/office/powerpoint/2010/main" val="120903182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</a:t>
            </a:r>
            <a:r>
              <a:rPr lang="en-US" dirty="0" smtClean="0"/>
              <a:t>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verything we measure has a distribution (once you add time)</a:t>
            </a:r>
          </a:p>
          <a:p>
            <a:pPr lvl="1"/>
            <a:r>
              <a:rPr lang="en-US" dirty="0" err="1"/>
              <a:t>Queueing</a:t>
            </a:r>
            <a:r>
              <a:rPr lang="en-US" dirty="0"/>
              <a:t> theory can teach us a </a:t>
            </a:r>
            <a:r>
              <a:rPr lang="en-US" dirty="0" smtClean="0"/>
              <a:t>lot</a:t>
            </a:r>
          </a:p>
          <a:p>
            <a:r>
              <a:rPr lang="en-US" dirty="0" smtClean="0"/>
              <a:t>Errors are more frequent, but latency is more consequential</a:t>
            </a:r>
          </a:p>
          <a:p>
            <a:r>
              <a:rPr lang="en-US" dirty="0" smtClean="0"/>
              <a:t>100% success rates are not what you want!</a:t>
            </a:r>
          </a:p>
          <a:p>
            <a:pPr lvl="1"/>
            <a:r>
              <a:rPr lang="en-US" dirty="0" smtClean="0"/>
              <a:t>Don’t know if your fallbacks work</a:t>
            </a:r>
          </a:p>
          <a:p>
            <a:pPr lvl="1"/>
            <a:r>
              <a:rPr lang="en-US" dirty="0" smtClean="0"/>
              <a:t>You have outliers, and they’re not being failed</a:t>
            </a:r>
          </a:p>
          <a:p>
            <a:r>
              <a:rPr lang="en-US" dirty="0" smtClean="0"/>
              <a:t>Visualization (especially </a:t>
            </a:r>
            <a:r>
              <a:rPr lang="en-US" dirty="0" err="1" smtClean="0"/>
              <a:t>realtime</a:t>
            </a:r>
            <a:r>
              <a:rPr lang="en-US" dirty="0" smtClean="0"/>
              <a:t>) goes a long way</a:t>
            </a:r>
          </a:p>
        </p:txBody>
      </p:sp>
    </p:spTree>
    <p:extLst>
      <p:ext uri="{BB962C8B-B14F-4D97-AF65-F5344CB8AC3E}">
        <p14:creationId xmlns:p14="http://schemas.microsoft.com/office/powerpoint/2010/main" val="119739996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Goals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Philosophical Motivation</a:t>
            </a:r>
          </a:p>
          <a:p>
            <a:pPr lvl="1"/>
            <a:r>
              <a:rPr lang="en-US" dirty="0" smtClean="0"/>
              <a:t>Why are distributed systems hard?</a:t>
            </a:r>
          </a:p>
          <a:p>
            <a:r>
              <a:rPr lang="en-US" dirty="0" smtClean="0"/>
              <a:t>Practical Motivation</a:t>
            </a:r>
          </a:p>
          <a:p>
            <a:pPr lvl="1"/>
            <a:r>
              <a:rPr lang="en-US" dirty="0" smtClean="0"/>
              <a:t>Why do I keep getting paged?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Solving those problems with </a:t>
            </a:r>
            <a:r>
              <a:rPr lang="en-US" dirty="0" err="1" smtClean="0">
                <a:solidFill>
                  <a:srgbClr val="FF0000"/>
                </a:solidFill>
              </a:rPr>
              <a:t>Hystrix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How does it work?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How do I use it in my system?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How should a system behave if I use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Hystrix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What? Netflix was down for me – what happened there?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11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Other Services are Reliable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 err="1" smtClean="0">
                <a:latin typeface="Consolas"/>
                <a:cs typeface="Consolas"/>
              </a:rPr>
              <a:t>getCustomer</a:t>
            </a:r>
            <a:r>
              <a:rPr lang="en-US" dirty="0" smtClean="0">
                <a:latin typeface="Consolas"/>
                <a:cs typeface="Consolas"/>
              </a:rPr>
              <a:t>() </a:t>
            </a:r>
            <a:r>
              <a:rPr lang="en-US" dirty="0" smtClean="0">
                <a:cs typeface="Consolas"/>
              </a:rPr>
              <a:t>fails at 0% when on-box</a:t>
            </a:r>
            <a:endParaRPr lang="en-US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16673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Areas </a:t>
            </a:r>
            <a:r>
              <a:rPr lang="en-US" dirty="0" err="1" smtClean="0"/>
              <a:t>Hystrix</a:t>
            </a:r>
            <a:r>
              <a:rPr lang="en-US" dirty="0" smtClean="0"/>
              <a:t> doesn’t cover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Traffic to the system</a:t>
            </a:r>
          </a:p>
          <a:p>
            <a:r>
              <a:rPr lang="en-US" dirty="0" smtClean="0"/>
              <a:t>Functional bugs</a:t>
            </a:r>
          </a:p>
          <a:p>
            <a:r>
              <a:rPr lang="en-US" dirty="0" smtClean="0"/>
              <a:t>Data issues</a:t>
            </a:r>
          </a:p>
          <a:p>
            <a:r>
              <a:rPr lang="en-US" dirty="0" smtClean="0"/>
              <a:t>AWS</a:t>
            </a:r>
          </a:p>
          <a:p>
            <a:r>
              <a:rPr lang="en-US" dirty="0" smtClean="0"/>
              <a:t>Service Discovery</a:t>
            </a:r>
          </a:p>
          <a:p>
            <a:r>
              <a:rPr lang="en-US" dirty="0" err="1" smtClean="0"/>
              <a:t>Etc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8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Hystrix</a:t>
            </a:r>
            <a:r>
              <a:rPr lang="en-US" dirty="0" smtClean="0"/>
              <a:t> </a:t>
            </a:r>
            <a:r>
              <a:rPr lang="en-US" dirty="0" err="1" smtClean="0"/>
              <a:t>doesn</a:t>
            </a:r>
            <a:r>
              <a:rPr lang="uk-UA" dirty="0" smtClean="0"/>
              <a:t>’</a:t>
            </a:r>
            <a:r>
              <a:rPr lang="en-US" dirty="0" smtClean="0"/>
              <a:t>t help if</a:t>
            </a:r>
            <a:r>
              <a:rPr lang="is-IS" dirty="0" smtClean="0"/>
              <a:t>...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fallbacks fail</a:t>
            </a:r>
          </a:p>
        </p:txBody>
      </p:sp>
    </p:spTree>
    <p:extLst>
      <p:ext uri="{BB962C8B-B14F-4D97-AF65-F5344CB8AC3E}">
        <p14:creationId xmlns:p14="http://schemas.microsoft.com/office/powerpoint/2010/main" val="415495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Hystrix</a:t>
            </a:r>
            <a:r>
              <a:rPr lang="en-US" dirty="0" smtClean="0"/>
              <a:t> </a:t>
            </a:r>
            <a:r>
              <a:rPr lang="en-US" dirty="0" err="1" smtClean="0"/>
              <a:t>doesn</a:t>
            </a:r>
            <a:r>
              <a:rPr lang="uk-UA" dirty="0" smtClean="0"/>
              <a:t>’</a:t>
            </a:r>
            <a:r>
              <a:rPr lang="en-US" dirty="0" smtClean="0"/>
              <a:t>t help if</a:t>
            </a:r>
            <a:r>
              <a:rPr lang="is-IS" dirty="0" smtClean="0"/>
              <a:t>...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fallbacks fail</a:t>
            </a:r>
          </a:p>
          <a:p>
            <a:r>
              <a:rPr lang="en-US" dirty="0" smtClean="0"/>
              <a:t>Upstream systems do not tolerate fallbacks</a:t>
            </a:r>
          </a:p>
        </p:txBody>
      </p:sp>
    </p:spTree>
    <p:extLst>
      <p:ext uri="{BB962C8B-B14F-4D97-AF65-F5344CB8AC3E}">
        <p14:creationId xmlns:p14="http://schemas.microsoft.com/office/powerpoint/2010/main" val="332840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Hystrix</a:t>
            </a:r>
            <a:r>
              <a:rPr lang="en-US" dirty="0" smtClean="0"/>
              <a:t> </a:t>
            </a:r>
            <a:r>
              <a:rPr lang="en-US" dirty="0" err="1" smtClean="0"/>
              <a:t>doesn</a:t>
            </a:r>
            <a:r>
              <a:rPr lang="uk-UA" dirty="0" smtClean="0"/>
              <a:t>’</a:t>
            </a:r>
            <a:r>
              <a:rPr lang="en-US" dirty="0" smtClean="0"/>
              <a:t>t help if</a:t>
            </a:r>
            <a:r>
              <a:rPr lang="is-IS" dirty="0" smtClean="0"/>
              <a:t>...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fallbacks fail</a:t>
            </a:r>
          </a:p>
          <a:p>
            <a:r>
              <a:rPr lang="en-US" dirty="0" smtClean="0"/>
              <a:t>Upstream systems do not tolerate fallbacks</a:t>
            </a:r>
          </a:p>
          <a:p>
            <a:r>
              <a:rPr lang="en-US" dirty="0" smtClean="0"/>
              <a:t>Resource bounds are too loose</a:t>
            </a:r>
          </a:p>
        </p:txBody>
      </p:sp>
    </p:spTree>
    <p:extLst>
      <p:ext uri="{BB962C8B-B14F-4D97-AF65-F5344CB8AC3E}">
        <p14:creationId xmlns:p14="http://schemas.microsoft.com/office/powerpoint/2010/main" val="332840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Hystrix</a:t>
            </a:r>
            <a:r>
              <a:rPr lang="en-US" dirty="0" smtClean="0"/>
              <a:t> </a:t>
            </a:r>
            <a:r>
              <a:rPr lang="en-US" dirty="0" err="1" smtClean="0"/>
              <a:t>doesn</a:t>
            </a:r>
            <a:r>
              <a:rPr lang="uk-UA" dirty="0" smtClean="0"/>
              <a:t>’</a:t>
            </a:r>
            <a:r>
              <a:rPr lang="en-US" dirty="0" smtClean="0"/>
              <a:t>t help if</a:t>
            </a:r>
            <a:r>
              <a:rPr lang="is-IS" dirty="0" smtClean="0"/>
              <a:t>...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fallbacks fail</a:t>
            </a:r>
          </a:p>
          <a:p>
            <a:r>
              <a:rPr lang="en-US" dirty="0" smtClean="0"/>
              <a:t>Upstream systems do not tolerate fallbacks</a:t>
            </a:r>
          </a:p>
          <a:p>
            <a:r>
              <a:rPr lang="en-US" dirty="0" smtClean="0"/>
              <a:t>Resource bounds are too loose</a:t>
            </a:r>
          </a:p>
          <a:p>
            <a:r>
              <a:rPr lang="en-US" dirty="0" smtClean="0"/>
              <a:t>I/O calls don’t use </a:t>
            </a:r>
            <a:r>
              <a:rPr lang="en-US" dirty="0" err="1" smtClean="0"/>
              <a:t>Hystrix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840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Failing fallbacks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definition, fallbacks are exercised 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60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Failing fallbacks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definition, fallbacks are exercised less</a:t>
            </a:r>
          </a:p>
          <a:p>
            <a:r>
              <a:rPr lang="en-US" dirty="0" smtClean="0"/>
              <a:t>Likely less tested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3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Failing fallbacks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definition, fallbacks are exercised less</a:t>
            </a:r>
          </a:p>
          <a:p>
            <a:r>
              <a:rPr lang="en-US" dirty="0" smtClean="0"/>
              <a:t>Likely less tested </a:t>
            </a:r>
          </a:p>
          <a:p>
            <a:r>
              <a:rPr lang="en-US" dirty="0" smtClean="0"/>
              <a:t>If fallback fails, then you have cascaded </a:t>
            </a:r>
            <a:r>
              <a:rPr lang="en-US" dirty="0" smtClean="0"/>
              <a:t>failure</a:t>
            </a:r>
            <a:endParaRPr lang="en-US" dirty="0" smtClean="0"/>
          </a:p>
        </p:txBody>
      </p:sp>
      <p:pic>
        <p:nvPicPr>
          <p:cNvPr id="4" name="Picture 3" descr="api-hourglass-cascading-failure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18" y="2634431"/>
            <a:ext cx="3946518" cy="36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78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Unusable fallbacks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 if fallback succeeds, upstream systems/UIs need to handle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61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Unusable fallbacks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 if fallback succeeds, upstream systems/UIs need to handle them</a:t>
            </a:r>
          </a:p>
          <a:p>
            <a:r>
              <a:rPr lang="en-US" dirty="0" smtClean="0"/>
              <a:t>What happens when UI receives anonymous customer?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3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trike="sngStrike" dirty="0" smtClean="0"/>
              <a:t>Other Services are Reliable</a:t>
            </a:r>
            <a:endParaRPr lang="en-US" strike="sngStrik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 err="1" smtClean="0">
                <a:latin typeface="Consolas"/>
                <a:cs typeface="Consolas"/>
              </a:rPr>
              <a:t>getCustomer</a:t>
            </a:r>
            <a:r>
              <a:rPr lang="en-US" dirty="0" smtClean="0">
                <a:latin typeface="Consolas"/>
                <a:cs typeface="Consolas"/>
              </a:rPr>
              <a:t>() </a:t>
            </a:r>
            <a:r>
              <a:rPr lang="en-US" dirty="0" smtClean="0">
                <a:cs typeface="Consolas"/>
              </a:rPr>
              <a:t>used to fail at 0%</a:t>
            </a:r>
            <a:endParaRPr lang="en-US" dirty="0" smtClean="0">
              <a:latin typeface="Consolas"/>
              <a:cs typeface="Consolas"/>
            </a:endParaRPr>
          </a:p>
        </p:txBody>
      </p:sp>
      <p:pic>
        <p:nvPicPr>
          <p:cNvPr id="4" name="Picture 3" descr="api-hourglass-fail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240" y="2149475"/>
            <a:ext cx="556896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80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Unusable fallbacks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 if fallback succeeds, upstream systems/UIs need to handle them</a:t>
            </a:r>
          </a:p>
          <a:p>
            <a:r>
              <a:rPr lang="en-US" dirty="0" smtClean="0"/>
              <a:t>What happens when UI receives anonymous customer?</a:t>
            </a:r>
          </a:p>
          <a:p>
            <a:pPr lvl="1"/>
            <a:r>
              <a:rPr lang="en-US" dirty="0" smtClean="0"/>
              <a:t>Need integration tests that expect fallback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70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Unusable fallbacks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 if fallback succeeds, upstream systems/UIs need to handle them</a:t>
            </a:r>
          </a:p>
          <a:p>
            <a:r>
              <a:rPr lang="en-US" dirty="0" smtClean="0"/>
              <a:t>What happens when UI receives anonymous customer</a:t>
            </a:r>
            <a:r>
              <a:rPr lang="en-US" dirty="0" smtClean="0"/>
              <a:t>?</a:t>
            </a:r>
            <a:endParaRPr lang="en-US" dirty="0" smtClean="0"/>
          </a:p>
        </p:txBody>
      </p:sp>
      <p:pic>
        <p:nvPicPr>
          <p:cNvPr id="4" name="Picture 3" descr="merchweb-ji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6062"/>
            <a:ext cx="9144000" cy="36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97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Loose Resource Bounding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“Kids, get ready for school!”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Loose Resource Bounding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“Kids, get ready for school!”</a:t>
            </a:r>
          </a:p>
          <a:p>
            <a:pPr lvl="1"/>
            <a:r>
              <a:rPr lang="en-US" dirty="0" smtClean="0"/>
              <a:t>“You’ve got 8 hours to get ready”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0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Loose Resource Bounding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“Kids, get ready for school!”</a:t>
            </a:r>
          </a:p>
          <a:p>
            <a:pPr lvl="1"/>
            <a:r>
              <a:rPr lang="en-US" dirty="0" smtClean="0"/>
              <a:t>“You’ve got 8 hours to get ready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Speed limit is 1000mph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613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Loose Resource Bounding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464" b="-172"/>
          <a:stretch/>
        </p:blipFill>
        <p:spPr>
          <a:xfrm>
            <a:off x="1581061" y="906036"/>
            <a:ext cx="5630502" cy="5656965"/>
          </a:xfrm>
        </p:spPr>
      </p:pic>
    </p:spTree>
    <p:extLst>
      <p:ext uri="{BB962C8B-B14F-4D97-AF65-F5344CB8AC3E}">
        <p14:creationId xmlns:p14="http://schemas.microsoft.com/office/powerpoint/2010/main" val="618329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Loose Resource Bounding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706" b="2688"/>
          <a:stretch/>
        </p:blipFill>
        <p:spPr>
          <a:xfrm>
            <a:off x="865250" y="995446"/>
            <a:ext cx="6878140" cy="5720959"/>
          </a:xfrm>
        </p:spPr>
      </p:pic>
    </p:spTree>
    <p:extLst>
      <p:ext uri="{BB962C8B-B14F-4D97-AF65-F5344CB8AC3E}">
        <p14:creationId xmlns:p14="http://schemas.microsoft.com/office/powerpoint/2010/main" val="70618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Unwrapped I/O calls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place where user traffic triggers I/O is dangerous</a:t>
            </a:r>
          </a:p>
        </p:txBody>
      </p:sp>
    </p:spTree>
    <p:extLst>
      <p:ext uri="{BB962C8B-B14F-4D97-AF65-F5344CB8AC3E}">
        <p14:creationId xmlns:p14="http://schemas.microsoft.com/office/powerpoint/2010/main" val="138691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Unwrapped I/O calls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place where user traffic triggers I/O is dangerous</a:t>
            </a:r>
          </a:p>
          <a:p>
            <a:r>
              <a:rPr lang="en-US" dirty="0" err="1" smtClean="0"/>
              <a:t>Hystrix</a:t>
            </a:r>
            <a:r>
              <a:rPr lang="en-US" dirty="0" smtClean="0"/>
              <a:t>-network-auditor-agent finds all stack traces that:</a:t>
            </a:r>
          </a:p>
          <a:p>
            <a:pPr lvl="1"/>
            <a:r>
              <a:rPr lang="en-US" dirty="0" smtClean="0"/>
              <a:t>Are on Tomcat thread</a:t>
            </a:r>
          </a:p>
          <a:p>
            <a:pPr lvl="1"/>
            <a:r>
              <a:rPr lang="en-US" dirty="0" smtClean="0"/>
              <a:t>Do Network work</a:t>
            </a:r>
          </a:p>
          <a:p>
            <a:pPr lvl="1"/>
            <a:r>
              <a:rPr lang="en-US" dirty="0" smtClean="0"/>
              <a:t>Don’t use </a:t>
            </a:r>
            <a:r>
              <a:rPr lang="en-US" dirty="0" err="1" smtClean="0"/>
              <a:t>Hystrix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46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Prove our Resilience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“Trust, but verify”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61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Edge Platform team at Netflix</a:t>
            </a:r>
          </a:p>
          <a:p>
            <a:r>
              <a:rPr lang="en-US" dirty="0" smtClean="0"/>
              <a:t>In a 24/7 Support Role for Netflix production</a:t>
            </a:r>
          </a:p>
          <a:p>
            <a:pPr lvl="1"/>
            <a:r>
              <a:rPr lang="en-US" dirty="0" smtClean="0"/>
              <a:t>(Not 365/24/7)</a:t>
            </a:r>
          </a:p>
          <a:p>
            <a:r>
              <a:rPr lang="en-US" dirty="0" smtClean="0"/>
              <a:t>Maintainer of </a:t>
            </a:r>
            <a:r>
              <a:rPr lang="en-US" dirty="0" err="1" smtClean="0"/>
              <a:t>Hystrix</a:t>
            </a:r>
            <a:r>
              <a:rPr lang="en-US" dirty="0" smtClean="0"/>
              <a:t> OSS</a:t>
            </a:r>
          </a:p>
          <a:p>
            <a:pPr lvl="1"/>
            <a:r>
              <a:rPr lang="en-US" dirty="0" smtClean="0">
                <a:hlinkClick r:id="rId2" action="ppaction://hlinkfile"/>
              </a:rPr>
              <a:t>github.com/Netflix/Hystrix</a:t>
            </a:r>
            <a:endParaRPr lang="en-US" dirty="0" smtClean="0"/>
          </a:p>
          <a:p>
            <a:pPr lvl="1"/>
            <a:r>
              <a:rPr lang="en-US" dirty="0" smtClean="0"/>
              <a:t>I get a lot of internal questions too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707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Latency is zero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search(term) </a:t>
            </a:r>
            <a:r>
              <a:rPr lang="en-US" dirty="0" smtClean="0">
                <a:cs typeface="Consolas"/>
              </a:rPr>
              <a:t>returns in </a:t>
            </a:r>
            <a:r>
              <a:rPr lang="en-US" dirty="0" err="1" smtClean="0">
                <a:cs typeface="Consolas"/>
              </a:rPr>
              <a:t>μs</a:t>
            </a:r>
            <a:r>
              <a:rPr lang="en-US" dirty="0" smtClean="0">
                <a:cs typeface="Consolas"/>
              </a:rPr>
              <a:t> or ns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55642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Prove our Resilience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lucky and have a real outage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1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Prove our Resilience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lucky and have a real outage</a:t>
            </a:r>
          </a:p>
          <a:p>
            <a:pPr lvl="1"/>
            <a:r>
              <a:rPr lang="en-US" dirty="0" smtClean="0"/>
              <a:t>Hopefully our system reacts the way we expect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4309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Prove our Resilience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lucky and have a real outage</a:t>
            </a:r>
          </a:p>
          <a:p>
            <a:pPr lvl="1"/>
            <a:r>
              <a:rPr lang="en-US" dirty="0" smtClean="0"/>
              <a:t>Hopefully our system reacts the way we expect</a:t>
            </a:r>
          </a:p>
          <a:p>
            <a:r>
              <a:rPr lang="en-US" dirty="0" smtClean="0"/>
              <a:t>Cause the outage we want to protect against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5185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Prove our Resilience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lucky and have a real outage</a:t>
            </a:r>
          </a:p>
          <a:p>
            <a:pPr lvl="1"/>
            <a:r>
              <a:rPr lang="en-US" dirty="0" smtClean="0"/>
              <a:t>Hopefully our system reacts the way we expect</a:t>
            </a:r>
          </a:p>
          <a:p>
            <a:r>
              <a:rPr lang="en-US" dirty="0" smtClean="0"/>
              <a:t>Cause the outage we want to protect against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556" y="2258841"/>
            <a:ext cx="3006809" cy="446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0188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Failure Injection Testing</a:t>
            </a:r>
            <a:endParaRPr lang="en-US" dirty="0"/>
          </a:p>
        </p:txBody>
      </p:sp>
      <p:pic>
        <p:nvPicPr>
          <p:cNvPr id="4" name="Content Placeholder 3" descr="fit-blog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82" t="805" r="2148" b="-4146"/>
          <a:stretch/>
        </p:blipFill>
        <p:spPr>
          <a:xfrm>
            <a:off x="-614940" y="1556102"/>
            <a:ext cx="9301740" cy="4367996"/>
          </a:xfrm>
        </p:spPr>
      </p:pic>
    </p:spTree>
    <p:extLst>
      <p:ext uri="{BB962C8B-B14F-4D97-AF65-F5344CB8AC3E}">
        <p14:creationId xmlns:p14="http://schemas.microsoft.com/office/powerpoint/2010/main" val="342675381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Failure Injection Testing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Inject failures at any layer</a:t>
            </a:r>
          </a:p>
          <a:p>
            <a:pPr lvl="1"/>
            <a:r>
              <a:rPr lang="en-US" dirty="0" err="1" smtClean="0"/>
              <a:t>Hystrix</a:t>
            </a:r>
            <a:r>
              <a:rPr lang="en-US" dirty="0" smtClean="0"/>
              <a:t> is a good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47523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Failure Injection Testing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Inject failures at any layer</a:t>
            </a:r>
          </a:p>
          <a:p>
            <a:pPr lvl="1"/>
            <a:r>
              <a:rPr lang="en-US" dirty="0" err="1" smtClean="0"/>
              <a:t>Hystrix</a:t>
            </a:r>
            <a:r>
              <a:rPr lang="en-US" dirty="0" smtClean="0"/>
              <a:t> is a good one</a:t>
            </a:r>
          </a:p>
          <a:p>
            <a:r>
              <a:rPr lang="en-US" dirty="0" smtClean="0"/>
              <a:t>Scope (region / % traffic / user / device)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1317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Failure Injection Testing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Inject failures at any layer</a:t>
            </a:r>
          </a:p>
          <a:p>
            <a:pPr lvl="1"/>
            <a:r>
              <a:rPr lang="en-US" dirty="0" err="1" smtClean="0"/>
              <a:t>Hystrix</a:t>
            </a:r>
            <a:r>
              <a:rPr lang="en-US" dirty="0" smtClean="0"/>
              <a:t> is a good one</a:t>
            </a:r>
          </a:p>
          <a:p>
            <a:r>
              <a:rPr lang="en-US" dirty="0" smtClean="0"/>
              <a:t>Scope (region / % traffic / user / device)</a:t>
            </a:r>
          </a:p>
          <a:p>
            <a:r>
              <a:rPr lang="en-US" dirty="0" smtClean="0"/>
              <a:t>Scenario (fail?, add latency?)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53733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Failure Injection Testing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Inject error and observe fallback successes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73982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Failure Injection Testing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Inject error and observe fallback successes</a:t>
            </a:r>
          </a:p>
          <a:p>
            <a:r>
              <a:rPr lang="en-US" dirty="0" smtClean="0"/>
              <a:t>Inject error and observe device handling fallbacks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0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trike="sngStrike" dirty="0" smtClean="0"/>
              <a:t>Latency is zero</a:t>
            </a:r>
            <a:endParaRPr lang="en-US" strike="sngStrik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nsolas"/>
                <a:cs typeface="Consolas"/>
              </a:rPr>
              <a:t>search(term) </a:t>
            </a:r>
            <a:r>
              <a:rPr lang="en-US" dirty="0" smtClean="0">
                <a:cs typeface="Consolas"/>
              </a:rPr>
              <a:t>used to return in </a:t>
            </a:r>
            <a:r>
              <a:rPr lang="en-US" dirty="0" err="1" smtClean="0">
                <a:cs typeface="Consolas"/>
              </a:rPr>
              <a:t>μs</a:t>
            </a:r>
            <a:r>
              <a:rPr lang="en-US" dirty="0" smtClean="0">
                <a:cs typeface="Consolas"/>
              </a:rPr>
              <a:t> or ns</a:t>
            </a:r>
            <a:endParaRPr lang="en-US" dirty="0">
              <a:latin typeface="Consolas"/>
              <a:cs typeface="Consolas"/>
            </a:endParaRPr>
          </a:p>
        </p:txBody>
      </p:sp>
      <p:pic>
        <p:nvPicPr>
          <p:cNvPr id="4" name="Picture 3" descr="api-hourglass-baseline-latenc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94" y="2149475"/>
            <a:ext cx="53214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82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Failure Injection Testing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Inject error and observe fallback successes</a:t>
            </a:r>
          </a:p>
          <a:p>
            <a:r>
              <a:rPr lang="en-US" dirty="0" smtClean="0"/>
              <a:t>Inject error and observe device handling fallbacks</a:t>
            </a:r>
          </a:p>
          <a:p>
            <a:r>
              <a:rPr lang="en-US" dirty="0" smtClean="0"/>
              <a:t>Inject latency and observe thread-pool </a:t>
            </a:r>
            <a:r>
              <a:rPr lang="en-US" dirty="0" smtClean="0"/>
              <a:t>rejections and timeouts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7599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Failure Injection Testing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Inject error and observe fallback successes</a:t>
            </a:r>
          </a:p>
          <a:p>
            <a:r>
              <a:rPr lang="en-US" dirty="0" smtClean="0"/>
              <a:t>Inject error and observe device handling fallbacks</a:t>
            </a:r>
          </a:p>
          <a:p>
            <a:r>
              <a:rPr lang="en-US" dirty="0" smtClean="0"/>
              <a:t>Inject latency and observe thread-pool </a:t>
            </a:r>
            <a:r>
              <a:rPr lang="en-US" dirty="0" smtClean="0"/>
              <a:t>rejections and timeouts</a:t>
            </a:r>
            <a:endParaRPr lang="en-US" dirty="0" smtClean="0"/>
          </a:p>
          <a:p>
            <a:r>
              <a:rPr lang="en-US" dirty="0" smtClean="0"/>
              <a:t>We have an off-switch in case this goes poorly!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2249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FIT in Action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&lt;DEMO&gt;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70945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Operational Summary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Downstream transient errors cause </a:t>
            </a:r>
            <a:r>
              <a:rPr lang="en-US" dirty="0"/>
              <a:t>fallbacks and a degraded but not broken customer experience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6773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Operational Summary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Downstream transient errors cause </a:t>
            </a:r>
            <a:r>
              <a:rPr lang="en-US" dirty="0"/>
              <a:t>fallbacks and a degraded but not broken customer </a:t>
            </a:r>
            <a:r>
              <a:rPr lang="en-US" dirty="0" smtClean="0"/>
              <a:t>experience</a:t>
            </a:r>
            <a:endParaRPr lang="en-US" dirty="0" smtClean="0"/>
          </a:p>
          <a:p>
            <a:r>
              <a:rPr lang="en-US" dirty="0" smtClean="0"/>
              <a:t>Fallbacks go away once errors subside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0800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Operational Summary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Downstream transient errors cause </a:t>
            </a:r>
            <a:r>
              <a:rPr lang="en-US" dirty="0" smtClean="0"/>
              <a:t>fallbacks and a degraded but not broken customer experience</a:t>
            </a:r>
            <a:endParaRPr lang="en-US" dirty="0" smtClean="0"/>
          </a:p>
          <a:p>
            <a:r>
              <a:rPr lang="en-US" dirty="0" smtClean="0"/>
              <a:t>Fallbacks go away once errors subside</a:t>
            </a:r>
          </a:p>
          <a:p>
            <a:r>
              <a:rPr lang="en-US" dirty="0" smtClean="0"/>
              <a:t>Downstream latency increases load/latency, but not to a dangerous level</a:t>
            </a:r>
          </a:p>
        </p:txBody>
      </p:sp>
    </p:spTree>
    <p:extLst>
      <p:ext uri="{BB962C8B-B14F-4D97-AF65-F5344CB8AC3E}">
        <p14:creationId xmlns:p14="http://schemas.microsoft.com/office/powerpoint/2010/main" val="187834355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Operational Summary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Downstream transient errors cause </a:t>
            </a:r>
            <a:r>
              <a:rPr lang="en-US" dirty="0"/>
              <a:t>fallbacks and a degraded but not broken customer </a:t>
            </a:r>
            <a:r>
              <a:rPr lang="en-US" dirty="0" smtClean="0"/>
              <a:t>experience</a:t>
            </a:r>
            <a:endParaRPr lang="en-US" dirty="0" smtClean="0"/>
          </a:p>
          <a:p>
            <a:r>
              <a:rPr lang="en-US" dirty="0" smtClean="0"/>
              <a:t>Fallbacks go away once errors subside</a:t>
            </a:r>
          </a:p>
          <a:p>
            <a:r>
              <a:rPr lang="en-US" dirty="0" smtClean="0"/>
              <a:t>Downstream latency increases load/latency, but not to a dangerous level</a:t>
            </a:r>
          </a:p>
          <a:p>
            <a:r>
              <a:rPr lang="en-US" dirty="0" smtClean="0"/>
              <a:t>We have near </a:t>
            </a:r>
            <a:r>
              <a:rPr lang="en-US" dirty="0" err="1" smtClean="0"/>
              <a:t>realtime</a:t>
            </a:r>
            <a:r>
              <a:rPr lang="en-US" dirty="0" smtClean="0"/>
              <a:t> visibility into our system and all of our downstream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88534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Sandvine internet usage report</a:t>
            </a:r>
          </a:p>
          <a:p>
            <a:r>
              <a:rPr lang="en-US" dirty="0" smtClean="0">
                <a:hlinkClick r:id="rId2"/>
              </a:rPr>
              <a:t>Fallacies </a:t>
            </a:r>
            <a:r>
              <a:rPr lang="en-US" dirty="0" smtClean="0">
                <a:hlinkClick r:id="rId2"/>
              </a:rPr>
              <a:t>of Distributed </a:t>
            </a:r>
            <a:r>
              <a:rPr lang="en-US" dirty="0" smtClean="0">
                <a:hlinkClick r:id="rId2"/>
              </a:rPr>
              <a:t>Computing</a:t>
            </a:r>
            <a:endParaRPr lang="en-US" dirty="0" smtClean="0"/>
          </a:p>
          <a:p>
            <a:r>
              <a:rPr lang="en-US" dirty="0">
                <a:hlinkClick r:id="rId3"/>
              </a:rPr>
              <a:t>Little’s </a:t>
            </a:r>
            <a:r>
              <a:rPr lang="en-US" dirty="0" smtClean="0">
                <a:hlinkClick r:id="rId3"/>
              </a:rPr>
              <a:t>Law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Release It</a:t>
            </a:r>
            <a:r>
              <a:rPr lang="en-US" dirty="0" smtClean="0">
                <a:hlinkClick r:id="rId4"/>
              </a:rPr>
              <a:t>!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Netflix Techblog: Atlas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Netflix Techblog</a:t>
            </a:r>
            <a:r>
              <a:rPr lang="en-US" dirty="0" smtClean="0">
                <a:hlinkClick r:id="rId6"/>
              </a:rPr>
              <a:t>: </a:t>
            </a:r>
            <a:r>
              <a:rPr lang="en-US" dirty="0" smtClean="0">
                <a:hlinkClick r:id="rId6"/>
              </a:rPr>
              <a:t>FIT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Netflix Techblog: Hystrix</a:t>
            </a:r>
            <a:endParaRPr lang="en-US" dirty="0" smtClean="0"/>
          </a:p>
          <a:p>
            <a:r>
              <a:rPr lang="en-US" dirty="0" smtClean="0">
                <a:hlinkClick r:id="rId8"/>
              </a:rPr>
              <a:t>Netflix Techblog: How API became reactive</a:t>
            </a:r>
            <a:endParaRPr lang="en-US" dirty="0" smtClean="0"/>
          </a:p>
          <a:p>
            <a:r>
              <a:rPr lang="en-US" dirty="0" smtClean="0">
                <a:hlinkClick r:id="rId9" action="ppaction://hlinkfile"/>
              </a:rPr>
              <a:t>Spinnaker OSS</a:t>
            </a:r>
            <a:endParaRPr lang="en-US" dirty="0" smtClean="0"/>
          </a:p>
          <a:p>
            <a:r>
              <a:rPr lang="en-US" dirty="0" smtClean="0">
                <a:hlinkClick r:id="rId10"/>
              </a:rPr>
              <a:t>Antifragile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408148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hlinkClick r:id="rId2" action="ppaction://hlinkfile"/>
              </a:rPr>
              <a:t>github.com</a:t>
            </a:r>
            <a:r>
              <a:rPr lang="en-US" dirty="0" smtClean="0">
                <a:hlinkClick r:id="rId2" action="ppaction://hlinkfile"/>
              </a:rPr>
              <a:t>/Netflix/</a:t>
            </a:r>
            <a:r>
              <a:rPr lang="en-US" dirty="0" err="1" smtClean="0">
                <a:hlinkClick r:id="rId2" action="ppaction://hlinkfile"/>
              </a:rPr>
              <a:t>Hystrix</a:t>
            </a:r>
            <a:endParaRPr lang="en-US" dirty="0" smtClean="0"/>
          </a:p>
          <a:p>
            <a:r>
              <a:rPr lang="en-US" dirty="0" smtClean="0">
                <a:hlinkClick r:id="rId3" action="ppaction://hlinkfile"/>
              </a:rPr>
              <a:t>@</a:t>
            </a:r>
            <a:r>
              <a:rPr lang="en-US" dirty="0" err="1" smtClean="0">
                <a:hlinkClick r:id="rId3" action="ppaction://hlinkfile"/>
              </a:rPr>
              <a:t>HystrixOSS</a:t>
            </a:r>
            <a:endParaRPr lang="en-US" dirty="0" smtClean="0"/>
          </a:p>
          <a:p>
            <a:r>
              <a:rPr lang="en-US" dirty="0" smtClean="0">
                <a:hlinkClick r:id="rId4" action="ppaction://hlinkfile"/>
              </a:rPr>
              <a:t>@</a:t>
            </a:r>
            <a:r>
              <a:rPr lang="en-US" dirty="0" err="1" smtClean="0">
                <a:hlinkClick r:id="rId4" action="ppaction://hlinkfile"/>
              </a:rPr>
              <a:t>NetflixOSS</a:t>
            </a:r>
            <a:endParaRPr lang="en-US" dirty="0" smtClean="0"/>
          </a:p>
          <a:p>
            <a:r>
              <a:rPr lang="en-US" dirty="0" smtClean="0">
                <a:hlinkClick r:id="rId5" action="ppaction://hlinkfile"/>
              </a:rPr>
              <a:t>@</a:t>
            </a:r>
            <a:r>
              <a:rPr lang="en-US" dirty="0" err="1" smtClean="0">
                <a:hlinkClick r:id="rId5" action="ppaction://hlinkfile"/>
              </a:rPr>
              <a:t>mattrjacobs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mjacobs@netflix.com</a:t>
            </a:r>
            <a:endParaRPr lang="en-US" dirty="0" smtClean="0"/>
          </a:p>
          <a:p>
            <a:r>
              <a:rPr lang="en-US" dirty="0" smtClean="0">
                <a:hlinkClick r:id="rId7" action="ppaction://hlinkfile"/>
              </a:rPr>
              <a:t>jobs.netflix.com</a:t>
            </a:r>
            <a:r>
              <a:rPr lang="en-US" dirty="0" smtClean="0"/>
              <a:t> (We’re hiring!)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6897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Bonus: </a:t>
            </a:r>
            <a:r>
              <a:rPr lang="en-US" dirty="0" err="1" smtClean="0"/>
              <a:t>Hystrix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13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Bandwidth is infinite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Making </a:t>
            </a:r>
            <a:r>
              <a:rPr lang="en-US" dirty="0" smtClean="0">
                <a:cs typeface="Consolas"/>
              </a:rPr>
              <a:t>n calls to </a:t>
            </a:r>
            <a:r>
              <a:rPr lang="en-US" dirty="0" err="1" smtClean="0">
                <a:latin typeface="Consolas"/>
                <a:cs typeface="Consolas"/>
              </a:rPr>
              <a:t>getRating</a:t>
            </a:r>
            <a:r>
              <a:rPr lang="en-US" dirty="0" smtClean="0">
                <a:latin typeface="Consolas"/>
                <a:cs typeface="Consolas"/>
              </a:rPr>
              <a:t>() </a:t>
            </a:r>
            <a:r>
              <a:rPr lang="en-US" dirty="0" smtClean="0">
                <a:cs typeface="Consolas"/>
              </a:rPr>
              <a:t>is fine </a:t>
            </a:r>
          </a:p>
        </p:txBody>
      </p:sp>
    </p:spTree>
    <p:extLst>
      <p:ext uri="{BB962C8B-B14F-4D97-AF65-F5344CB8AC3E}">
        <p14:creationId xmlns:p14="http://schemas.microsoft.com/office/powerpoint/2010/main" val="3950665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Bonus: </a:t>
            </a:r>
            <a:r>
              <a:rPr lang="en-US" dirty="0" err="1" smtClean="0"/>
              <a:t>Hystrix</a:t>
            </a:r>
            <a:r>
              <a:rPr lang="en-US" dirty="0" smtClean="0"/>
              <a:t> 1.5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413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Bonus: Horror Stories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54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trike="sngStrike" dirty="0" smtClean="0"/>
              <a:t>Bandwidth is infinite</a:t>
            </a:r>
            <a:endParaRPr lang="en-US" strike="sngStrik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Making </a:t>
            </a:r>
            <a:r>
              <a:rPr lang="en-US" dirty="0" smtClean="0">
                <a:cs typeface="Consolas"/>
              </a:rPr>
              <a:t>n calls to </a:t>
            </a:r>
            <a:r>
              <a:rPr lang="en-US" dirty="0" err="1" smtClean="0">
                <a:latin typeface="Consolas"/>
                <a:cs typeface="Consolas"/>
              </a:rPr>
              <a:t>getRating</a:t>
            </a:r>
            <a:r>
              <a:rPr lang="en-US" dirty="0" smtClean="0">
                <a:latin typeface="Consolas"/>
                <a:cs typeface="Consolas"/>
              </a:rPr>
              <a:t>() </a:t>
            </a:r>
            <a:r>
              <a:rPr lang="en-US" dirty="0" smtClean="0">
                <a:cs typeface="Consolas"/>
              </a:rPr>
              <a:t>results in multiple network calls </a:t>
            </a:r>
          </a:p>
        </p:txBody>
      </p:sp>
      <p:pic>
        <p:nvPicPr>
          <p:cNvPr id="4" name="Picture 3" descr="api-hourglass-high-volu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858" y="2698115"/>
            <a:ext cx="4884878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6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There is 1 administrator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Deployments are in 1 person’s 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285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trike="sngStrike" dirty="0" smtClean="0"/>
              <a:t>There is 1 administrator</a:t>
            </a:r>
            <a:endParaRPr lang="en-US" strike="sngStrik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Deployments are distributed</a:t>
            </a:r>
            <a:endParaRPr lang="en-US" dirty="0"/>
          </a:p>
        </p:txBody>
      </p:sp>
      <p:pic>
        <p:nvPicPr>
          <p:cNvPr id="4" name="Picture 3" descr="api-hourglas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640" y="2149475"/>
            <a:ext cx="5524095" cy="4572000"/>
          </a:xfrm>
          <a:prstGeom prst="rect">
            <a:avLst/>
          </a:prstGeom>
        </p:spPr>
      </p:pic>
      <p:pic>
        <p:nvPicPr>
          <p:cNvPr id="5" name="Picture 4" descr="spinnaker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44" y="4492476"/>
            <a:ext cx="914400" cy="914400"/>
          </a:xfrm>
          <a:prstGeom prst="rect">
            <a:avLst/>
          </a:prstGeom>
        </p:spPr>
      </p:pic>
      <p:pic>
        <p:nvPicPr>
          <p:cNvPr id="6" name="Picture 5" descr="spinnaker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044" y="5781056"/>
            <a:ext cx="914400" cy="914400"/>
          </a:xfrm>
          <a:prstGeom prst="rect">
            <a:avLst/>
          </a:prstGeom>
        </p:spPr>
      </p:pic>
      <p:pic>
        <p:nvPicPr>
          <p:cNvPr id="7" name="Picture 6" descr="spinnaker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676" y="5781056"/>
            <a:ext cx="914400" cy="914400"/>
          </a:xfrm>
          <a:prstGeom prst="rect">
            <a:avLst/>
          </a:prstGeom>
        </p:spPr>
      </p:pic>
      <p:pic>
        <p:nvPicPr>
          <p:cNvPr id="8" name="Picture 7" descr="spinnaker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279" y="57810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02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trike="sngStrike" dirty="0"/>
              <a:t>There is 1 administrator</a:t>
            </a:r>
            <a:endParaRPr lang="en-US" dirty="0"/>
          </a:p>
        </p:txBody>
      </p:sp>
      <p:pic>
        <p:nvPicPr>
          <p:cNvPr id="4" name="Content Placeholder 3" descr="api-sandkey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2" b="7507"/>
          <a:stretch/>
        </p:blipFill>
        <p:spPr>
          <a:xfrm>
            <a:off x="906744" y="906834"/>
            <a:ext cx="7466008" cy="5570165"/>
          </a:xfrm>
        </p:spPr>
      </p:pic>
    </p:spTree>
    <p:extLst>
      <p:ext uri="{BB962C8B-B14F-4D97-AF65-F5344CB8AC3E}">
        <p14:creationId xmlns:p14="http://schemas.microsoft.com/office/powerpoint/2010/main" val="398379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trike="sngStrike" dirty="0"/>
              <a:t>There is 1 administrator</a:t>
            </a:r>
            <a:endParaRPr lang="en-US" dirty="0"/>
          </a:p>
        </p:txBody>
      </p:sp>
      <p:pic>
        <p:nvPicPr>
          <p:cNvPr id="5" name="Content Placeholder 4" descr="api-multi-sandkey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4" b="-404"/>
          <a:stretch/>
        </p:blipFill>
        <p:spPr>
          <a:xfrm>
            <a:off x="580824" y="836569"/>
            <a:ext cx="7274952" cy="5861288"/>
          </a:xfrm>
        </p:spPr>
      </p:pic>
    </p:spTree>
    <p:extLst>
      <p:ext uri="{BB962C8B-B14F-4D97-AF65-F5344CB8AC3E}">
        <p14:creationId xmlns:p14="http://schemas.microsoft.com/office/powerpoint/2010/main" val="2855400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trike="sngStrike" dirty="0" smtClean="0"/>
              <a:t>There is 1 administrator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47412"/>
            <a:ext cx="8229600" cy="38651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Source: http://</a:t>
            </a:r>
            <a:r>
              <a:rPr lang="en-US" sz="1600" dirty="0" err="1" smtClean="0"/>
              <a:t>research.microsoft.com</a:t>
            </a:r>
            <a:r>
              <a:rPr lang="en-US" sz="1600" dirty="0" smtClean="0"/>
              <a:t>/en-us/um/people/</a:t>
            </a:r>
            <a:r>
              <a:rPr lang="en-US" sz="1600" dirty="0" err="1" smtClean="0"/>
              <a:t>lamport</a:t>
            </a:r>
            <a:r>
              <a:rPr lang="en-US" sz="1600" dirty="0" smtClean="0"/>
              <a:t>/pubs/distributed-</a:t>
            </a:r>
            <a:r>
              <a:rPr lang="en-US" sz="1600" dirty="0" err="1" smtClean="0"/>
              <a:t>system.txt</a:t>
            </a:r>
            <a:endParaRPr lang="en-US" sz="1600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lamport-dist-sy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99" y="1417638"/>
            <a:ext cx="9103399" cy="411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082" y="785212"/>
            <a:ext cx="1854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77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Goals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Philosophical Motivation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Why are distributed systems hard?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Practical Motivation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Why do I keep getting paged?</a:t>
            </a:r>
          </a:p>
          <a:p>
            <a:r>
              <a:rPr lang="en-US" dirty="0" smtClean="0"/>
              <a:t>Solving those problems with </a:t>
            </a:r>
            <a:r>
              <a:rPr lang="en-US" dirty="0" err="1" smtClean="0"/>
              <a:t>Hystrix</a:t>
            </a:r>
            <a:endParaRPr lang="en-US" dirty="0" smtClean="0"/>
          </a:p>
          <a:p>
            <a:pPr lvl="1"/>
            <a:r>
              <a:rPr lang="en-US" dirty="0" smtClean="0"/>
              <a:t>How does it work?</a:t>
            </a:r>
          </a:p>
          <a:p>
            <a:pPr lvl="1"/>
            <a:r>
              <a:rPr lang="en-US" dirty="0" smtClean="0"/>
              <a:t>How do I use it in my system?</a:t>
            </a:r>
          </a:p>
          <a:p>
            <a:pPr lvl="1"/>
            <a:r>
              <a:rPr lang="en-US" dirty="0" smtClean="0"/>
              <a:t>How should a system behave if I use </a:t>
            </a:r>
            <a:r>
              <a:rPr lang="en-US" dirty="0" err="1" smtClean="0"/>
              <a:t>Hystrix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What? Netflix was down for me – what happened there?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6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tflix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792" y="-1518762"/>
            <a:ext cx="486664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096"/>
            <a:ext cx="45719" cy="2285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Video on Demand</a:t>
            </a:r>
          </a:p>
          <a:p>
            <a:r>
              <a:rPr lang="en-US" dirty="0" smtClean="0"/>
              <a:t>1000s </a:t>
            </a:r>
            <a:r>
              <a:rPr lang="en-US" dirty="0" smtClean="0"/>
              <a:t>of device types</a:t>
            </a:r>
          </a:p>
          <a:p>
            <a:r>
              <a:rPr lang="en-US" dirty="0" smtClean="0"/>
              <a:t>1000s </a:t>
            </a:r>
            <a:r>
              <a:rPr lang="en-US" dirty="0" smtClean="0"/>
              <a:t>of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r>
              <a:rPr lang="en-US" dirty="0" smtClean="0"/>
              <a:t>Control Plane completely on AWS</a:t>
            </a:r>
          </a:p>
          <a:p>
            <a:r>
              <a:rPr lang="en-US" dirty="0" smtClean="0"/>
              <a:t>Competing against products which have high availability (network / cable TV)</a:t>
            </a:r>
          </a:p>
          <a:p>
            <a:endParaRPr lang="en-US" dirty="0"/>
          </a:p>
        </p:txBody>
      </p:sp>
      <p:pic>
        <p:nvPicPr>
          <p:cNvPr id="5" name="Picture 4" descr="sandv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91" y="3472548"/>
            <a:ext cx="6675202" cy="338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39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Operating a Distributed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can I stop going to incident reviews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Which occur every time we cause customer pain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42976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Operating a Distributed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I stop going to incident reviews?</a:t>
            </a:r>
          </a:p>
          <a:p>
            <a:pPr lvl="1"/>
            <a:r>
              <a:rPr lang="en-US" dirty="0"/>
              <a:t>Which occur every time we cause customer pain</a:t>
            </a:r>
          </a:p>
          <a:p>
            <a:r>
              <a:rPr lang="en-US" dirty="0" smtClean="0"/>
              <a:t>We </a:t>
            </a:r>
            <a:r>
              <a:rPr lang="en-US" dirty="0" smtClean="0"/>
              <a:t>must assume every other system can fail</a:t>
            </a:r>
          </a:p>
        </p:txBody>
      </p:sp>
    </p:spTree>
    <p:extLst>
      <p:ext uri="{BB962C8B-B14F-4D97-AF65-F5344CB8AC3E}">
        <p14:creationId xmlns:p14="http://schemas.microsoft.com/office/powerpoint/2010/main" val="10900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Operating a Distributed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I stop going to incident reviews?</a:t>
            </a:r>
          </a:p>
          <a:p>
            <a:pPr lvl="1"/>
            <a:r>
              <a:rPr lang="en-US" dirty="0"/>
              <a:t>Which occur every time we cause customer pain</a:t>
            </a:r>
          </a:p>
          <a:p>
            <a:r>
              <a:rPr lang="en-US" dirty="0" smtClean="0"/>
              <a:t>We </a:t>
            </a:r>
            <a:r>
              <a:rPr lang="en-US" dirty="0" smtClean="0"/>
              <a:t>must assume every other system can fail</a:t>
            </a:r>
          </a:p>
          <a:p>
            <a:r>
              <a:rPr lang="en-US" dirty="0" smtClean="0"/>
              <a:t>We must understand those failure modes and prevent them from cascading</a:t>
            </a:r>
          </a:p>
        </p:txBody>
      </p:sp>
    </p:spTree>
    <p:extLst>
      <p:ext uri="{BB962C8B-B14F-4D97-AF65-F5344CB8AC3E}">
        <p14:creationId xmlns:p14="http://schemas.microsoft.com/office/powerpoint/2010/main" val="3294791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Operating a Distributed System (bad)</a:t>
            </a:r>
            <a:endParaRPr lang="en-US" dirty="0"/>
          </a:p>
        </p:txBody>
      </p:sp>
      <p:pic>
        <p:nvPicPr>
          <p:cNvPr id="4" name="Content Placeholder 3" descr="api-hourglass-failure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9" b="13909"/>
          <a:stretch/>
        </p:blipFill>
        <p:spPr/>
      </p:pic>
    </p:spTree>
    <p:extLst>
      <p:ext uri="{BB962C8B-B14F-4D97-AF65-F5344CB8AC3E}">
        <p14:creationId xmlns:p14="http://schemas.microsoft.com/office/powerpoint/2010/main" val="3513889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Operating a Distributed System (bad)</a:t>
            </a:r>
            <a:endParaRPr lang="en-US" dirty="0"/>
          </a:p>
        </p:txBody>
      </p:sp>
      <p:pic>
        <p:nvPicPr>
          <p:cNvPr id="4" name="Content Placeholder 3" descr="api-hourglass-cascading-failure-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0" b="10699"/>
          <a:stretch/>
        </p:blipFill>
        <p:spPr>
          <a:xfrm>
            <a:off x="457200" y="756794"/>
            <a:ext cx="7904313" cy="6101205"/>
          </a:xfrm>
        </p:spPr>
      </p:pic>
    </p:spTree>
    <p:extLst>
      <p:ext uri="{BB962C8B-B14F-4D97-AF65-F5344CB8AC3E}">
        <p14:creationId xmlns:p14="http://schemas.microsoft.com/office/powerpoint/2010/main" val="1202189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Operating a Distributed System (bad)</a:t>
            </a:r>
            <a:endParaRPr lang="en-US" dirty="0"/>
          </a:p>
        </p:txBody>
      </p:sp>
      <p:pic>
        <p:nvPicPr>
          <p:cNvPr id="4" name="Content Placeholder 3" descr="api-hourglass-cascading-failure-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2" b="12370"/>
          <a:stretch/>
        </p:blipFill>
        <p:spPr>
          <a:xfrm>
            <a:off x="561931" y="738238"/>
            <a:ext cx="7777106" cy="6119762"/>
          </a:xfrm>
        </p:spPr>
      </p:pic>
    </p:spTree>
    <p:extLst>
      <p:ext uri="{BB962C8B-B14F-4D97-AF65-F5344CB8AC3E}">
        <p14:creationId xmlns:p14="http://schemas.microsoft.com/office/powerpoint/2010/main" val="1202189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Operating a Distributed System (good)</a:t>
            </a:r>
            <a:endParaRPr lang="en-US" dirty="0"/>
          </a:p>
        </p:txBody>
      </p:sp>
      <p:pic>
        <p:nvPicPr>
          <p:cNvPr id="4" name="Content Placeholder 3" descr="api-hourglass-failure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9" b="13909"/>
          <a:stretch/>
        </p:blipFill>
        <p:spPr/>
      </p:pic>
    </p:spTree>
    <p:extLst>
      <p:ext uri="{BB962C8B-B14F-4D97-AF65-F5344CB8AC3E}">
        <p14:creationId xmlns:p14="http://schemas.microsoft.com/office/powerpoint/2010/main" val="1692019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Failure Modes (in the small)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</a:p>
          <a:p>
            <a:r>
              <a:rPr lang="en-US" dirty="0" smtClean="0"/>
              <a:t>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1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If you don’t plan for errors</a:t>
            </a:r>
            <a:endParaRPr lang="en-US" dirty="0"/>
          </a:p>
        </p:txBody>
      </p:sp>
      <p:pic>
        <p:nvPicPr>
          <p:cNvPr id="4" name="Content Placeholder 3" descr="api-hourglass-cascading-failure-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8" b="11731"/>
          <a:stretch/>
        </p:blipFill>
        <p:spPr>
          <a:xfrm>
            <a:off x="805596" y="719496"/>
            <a:ext cx="7454769" cy="6138504"/>
          </a:xfrm>
        </p:spPr>
      </p:pic>
    </p:spTree>
    <p:extLst>
      <p:ext uri="{BB962C8B-B14F-4D97-AF65-F5344CB8AC3E}">
        <p14:creationId xmlns:p14="http://schemas.microsoft.com/office/powerpoint/2010/main" val="1851037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How to handle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 smtClean="0">
              <a:solidFill>
                <a:srgbClr val="000080"/>
              </a:solidFill>
              <a:latin typeface="Menlo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dirty="0" err="1">
                <a:solidFill>
                  <a:srgbClr val="000000"/>
                </a:solidFill>
                <a:latin typeface="Menlo"/>
              </a:rPr>
              <a:t>getCustomer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(id);</a:t>
            </a:r>
          </a:p>
        </p:txBody>
      </p:sp>
    </p:spTree>
    <p:extLst>
      <p:ext uri="{BB962C8B-B14F-4D97-AF65-F5344CB8AC3E}">
        <p14:creationId xmlns:p14="http://schemas.microsoft.com/office/powerpoint/2010/main" val="342267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tflix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792" y="-1485048"/>
            <a:ext cx="486664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2013 – now</a:t>
            </a:r>
          </a:p>
          <a:p>
            <a:pPr lvl="1"/>
            <a:r>
              <a:rPr lang="en-US" dirty="0" smtClean="0"/>
              <a:t>from </a:t>
            </a:r>
            <a:r>
              <a:rPr lang="en-US" dirty="0" smtClean="0"/>
              <a:t>40M </a:t>
            </a:r>
            <a:r>
              <a:rPr lang="en-US" dirty="0" smtClean="0"/>
              <a:t>to 75M+ paying customers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rom 40 to 190+ countries (#</a:t>
            </a:r>
            <a:r>
              <a:rPr lang="en-US" dirty="0" err="1" smtClean="0"/>
              <a:t>netflixeverywhere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 original programming, from </a:t>
            </a:r>
            <a:r>
              <a:rPr lang="en-US" dirty="0" smtClean="0"/>
              <a:t>House of Cards to hundreds of hours a </a:t>
            </a:r>
            <a:r>
              <a:rPr lang="en-US" dirty="0" smtClean="0"/>
              <a:t>year, in documentaries / movies / comedy specials/ TV series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5" y="3478495"/>
            <a:ext cx="3198112" cy="2128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884" y="3148883"/>
            <a:ext cx="1894620" cy="2655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463" y="3478495"/>
            <a:ext cx="3595248" cy="23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60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How to handle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 smtClean="0">
              <a:solidFill>
                <a:srgbClr val="000080"/>
              </a:solidFill>
              <a:latin typeface="Menlo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Menlo"/>
              </a:rPr>
              <a:t>try 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{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dirty="0" err="1">
                <a:solidFill>
                  <a:srgbClr val="000000"/>
                </a:solidFill>
                <a:latin typeface="Menlo"/>
              </a:rPr>
              <a:t>getCustomer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(id);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} </a:t>
            </a:r>
            <a:r>
              <a:rPr lang="en-US" b="1" dirty="0">
                <a:solidFill>
                  <a:srgbClr val="000080"/>
                </a:solidFill>
                <a:latin typeface="Menlo"/>
              </a:rPr>
              <a:t>catch 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(Exception ex) {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i="1" dirty="0">
                <a:solidFill>
                  <a:srgbClr val="808080"/>
                </a:solidFill>
                <a:latin typeface="Menlo"/>
              </a:rPr>
              <a:t>//</a:t>
            </a:r>
            <a:r>
              <a:rPr lang="en-US" b="1" i="1" dirty="0">
                <a:solidFill>
                  <a:srgbClr val="0073BF"/>
                </a:solidFill>
                <a:latin typeface="Menlo"/>
              </a:rPr>
              <a:t>TODO What to return here?</a:t>
            </a:r>
            <a:br>
              <a:rPr lang="en-US" b="1" i="1" dirty="0">
                <a:solidFill>
                  <a:srgbClr val="0073BF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6438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How to handle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 smtClean="0">
              <a:solidFill>
                <a:srgbClr val="000080"/>
              </a:solidFill>
              <a:latin typeface="Menlo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Menlo"/>
              </a:rPr>
              <a:t>try 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{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dirty="0" err="1">
                <a:solidFill>
                  <a:srgbClr val="000000"/>
                </a:solidFill>
                <a:latin typeface="Menlo"/>
              </a:rPr>
              <a:t>getCustomer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(id);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} </a:t>
            </a:r>
            <a:r>
              <a:rPr lang="en-US" b="1" dirty="0">
                <a:solidFill>
                  <a:srgbClr val="000080"/>
                </a:solidFill>
                <a:latin typeface="Menlo"/>
              </a:rPr>
              <a:t>catch 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(Exception ex) {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i="1" dirty="0">
                <a:solidFill>
                  <a:srgbClr val="808080"/>
                </a:solidFill>
                <a:latin typeface="Menlo"/>
              </a:rPr>
              <a:t>//static value    </a:t>
            </a:r>
            <a:br>
              <a:rPr lang="en-US" i="1" dirty="0">
                <a:solidFill>
                  <a:srgbClr val="808080"/>
                </a:solidFill>
                <a:latin typeface="Menlo"/>
              </a:rPr>
            </a:br>
            <a:r>
              <a:rPr lang="en-US" i="1" dirty="0">
                <a:solidFill>
                  <a:srgbClr val="808080"/>
                </a:solidFill>
                <a:latin typeface="Menlo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Menlo"/>
              </a:rPr>
              <a:t>return null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;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553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How to handle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000080"/>
              </a:solidFill>
              <a:latin typeface="Menlo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Menlo"/>
              </a:rPr>
              <a:t>try 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{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dirty="0" err="1">
                <a:solidFill>
                  <a:srgbClr val="000000"/>
                </a:solidFill>
                <a:latin typeface="Menlo"/>
              </a:rPr>
              <a:t>getCustomer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(id);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} </a:t>
            </a:r>
            <a:r>
              <a:rPr lang="en-US" b="1" dirty="0">
                <a:solidFill>
                  <a:srgbClr val="000080"/>
                </a:solidFill>
                <a:latin typeface="Menlo"/>
              </a:rPr>
              <a:t>catch 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(Exception ex) {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i="1" dirty="0">
                <a:solidFill>
                  <a:srgbClr val="808080"/>
                </a:solidFill>
                <a:latin typeface="Menlo"/>
              </a:rPr>
              <a:t>//value from memory</a:t>
            </a:r>
            <a:br>
              <a:rPr lang="en-US" i="1" dirty="0">
                <a:solidFill>
                  <a:srgbClr val="808080"/>
                </a:solidFill>
                <a:latin typeface="Menlo"/>
              </a:rPr>
            </a:br>
            <a:r>
              <a:rPr lang="en-US" i="1" dirty="0">
                <a:solidFill>
                  <a:srgbClr val="808080"/>
                </a:solidFill>
                <a:latin typeface="Menlo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dirty="0" err="1">
                <a:solidFill>
                  <a:srgbClr val="000000"/>
                </a:solidFill>
                <a:latin typeface="Menlo"/>
              </a:rPr>
              <a:t>anonymousCustomer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;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935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How to handle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 smtClean="0">
              <a:solidFill>
                <a:srgbClr val="000080"/>
              </a:solidFill>
              <a:latin typeface="Menlo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Menlo"/>
              </a:rPr>
              <a:t>try 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{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dirty="0" err="1">
                <a:solidFill>
                  <a:srgbClr val="000000"/>
                </a:solidFill>
                <a:latin typeface="Menlo"/>
              </a:rPr>
              <a:t>getCustomer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(id);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} </a:t>
            </a:r>
            <a:r>
              <a:rPr lang="en-US" b="1" dirty="0">
                <a:solidFill>
                  <a:srgbClr val="000080"/>
                </a:solidFill>
                <a:latin typeface="Menlo"/>
              </a:rPr>
              <a:t>catch 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(Exception ex) {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i="1" dirty="0">
                <a:solidFill>
                  <a:srgbClr val="808080"/>
                </a:solidFill>
                <a:latin typeface="Menlo"/>
              </a:rPr>
              <a:t>//value from cache</a:t>
            </a:r>
            <a:br>
              <a:rPr lang="en-US" i="1" dirty="0">
                <a:solidFill>
                  <a:srgbClr val="808080"/>
                </a:solidFill>
                <a:latin typeface="Menlo"/>
              </a:rPr>
            </a:br>
            <a:r>
              <a:rPr lang="en-US" i="1" dirty="0">
                <a:solidFill>
                  <a:srgbClr val="808080"/>
                </a:solidFill>
                <a:latin typeface="Menlo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dirty="0" err="1">
                <a:solidFill>
                  <a:srgbClr val="000000"/>
                </a:solidFill>
                <a:latin typeface="Menlo"/>
              </a:rPr>
              <a:t>cache.getCustomer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(id);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659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How to handle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 smtClean="0">
              <a:solidFill>
                <a:srgbClr val="000080"/>
              </a:solidFill>
              <a:latin typeface="Menlo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Menlo"/>
              </a:rPr>
              <a:t>try 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{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dirty="0" err="1">
                <a:solidFill>
                  <a:srgbClr val="000000"/>
                </a:solidFill>
                <a:latin typeface="Menlo"/>
              </a:rPr>
              <a:t>getCustomer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(id);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} </a:t>
            </a:r>
            <a:r>
              <a:rPr lang="en-US" b="1" dirty="0">
                <a:solidFill>
                  <a:srgbClr val="000080"/>
                </a:solidFill>
                <a:latin typeface="Menlo"/>
              </a:rPr>
              <a:t>catch 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(Exception ex) {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i="1" dirty="0">
                <a:solidFill>
                  <a:srgbClr val="808080"/>
                </a:solidFill>
                <a:latin typeface="Menlo"/>
              </a:rPr>
              <a:t>//value from service</a:t>
            </a:r>
            <a:br>
              <a:rPr lang="en-US" i="1" dirty="0">
                <a:solidFill>
                  <a:srgbClr val="808080"/>
                </a:solidFill>
                <a:latin typeface="Menlo"/>
              </a:rPr>
            </a:br>
            <a:r>
              <a:rPr lang="en-US" i="1" dirty="0">
                <a:solidFill>
                  <a:srgbClr val="808080"/>
                </a:solidFill>
                <a:latin typeface="Menlo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dirty="0" err="1">
                <a:solidFill>
                  <a:srgbClr val="000000"/>
                </a:solidFill>
                <a:latin typeface="Menlo"/>
              </a:rPr>
              <a:t>customerViaSecondSvc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(id);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659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How to handle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 smtClean="0">
              <a:solidFill>
                <a:srgbClr val="000080"/>
              </a:solidFill>
              <a:latin typeface="Menlo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Menlo"/>
              </a:rPr>
              <a:t>try 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{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dirty="0" err="1">
                <a:solidFill>
                  <a:srgbClr val="000000"/>
                </a:solidFill>
                <a:latin typeface="Menlo"/>
              </a:rPr>
              <a:t>getCustomer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(id);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} </a:t>
            </a:r>
            <a:r>
              <a:rPr lang="en-US" b="1" dirty="0">
                <a:solidFill>
                  <a:srgbClr val="000080"/>
                </a:solidFill>
                <a:latin typeface="Menlo"/>
              </a:rPr>
              <a:t>catch 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(Exception ex) {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i="1" dirty="0">
                <a:solidFill>
                  <a:srgbClr val="808080"/>
                </a:solidFill>
                <a:latin typeface="Menlo"/>
              </a:rPr>
              <a:t>//explicitly </a:t>
            </a:r>
            <a:r>
              <a:rPr lang="en-US" i="1" dirty="0" err="1">
                <a:solidFill>
                  <a:srgbClr val="808080"/>
                </a:solidFill>
                <a:latin typeface="Menlo"/>
              </a:rPr>
              <a:t>rethrow</a:t>
            </a:r>
            <a:r>
              <a:rPr lang="en-US" i="1" dirty="0">
                <a:solidFill>
                  <a:srgbClr val="808080"/>
                </a:solidFill>
                <a:latin typeface="Menlo"/>
              </a:rPr>
              <a:t/>
            </a:r>
            <a:br>
              <a:rPr lang="en-US" i="1" dirty="0">
                <a:solidFill>
                  <a:srgbClr val="808080"/>
                </a:solidFill>
                <a:latin typeface="Menlo"/>
              </a:rPr>
            </a:br>
            <a:r>
              <a:rPr lang="en-US" i="1" dirty="0">
                <a:solidFill>
                  <a:srgbClr val="808080"/>
                </a:solidFill>
                <a:latin typeface="Menlo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Menlo"/>
              </a:rPr>
              <a:t>throw </a:t>
            </a:r>
            <a:r>
              <a:rPr lang="en-US" b="1" dirty="0">
                <a:solidFill>
                  <a:srgbClr val="660E7A"/>
                </a:solidFill>
                <a:latin typeface="Menlo"/>
              </a:rPr>
              <a:t>ex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;</a:t>
            </a:r>
            <a:br>
              <a:rPr lang="en-US" dirty="0">
                <a:solidFill>
                  <a:srgbClr val="000000"/>
                </a:solidFill>
                <a:latin typeface="Menlo"/>
              </a:rPr>
            </a:br>
            <a:r>
              <a:rPr lang="en-US" dirty="0">
                <a:solidFill>
                  <a:srgbClr val="000000"/>
                </a:solidFill>
                <a:latin typeface="Menl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659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Handle Errors with Fallbacks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options for fallbacks</a:t>
            </a:r>
          </a:p>
          <a:p>
            <a:pPr lvl="1"/>
            <a:r>
              <a:rPr lang="en-US" dirty="0" smtClean="0"/>
              <a:t>Static value</a:t>
            </a:r>
          </a:p>
          <a:p>
            <a:pPr lvl="1"/>
            <a:r>
              <a:rPr lang="en-US" dirty="0" smtClean="0"/>
              <a:t>Value from in-memory</a:t>
            </a:r>
          </a:p>
          <a:p>
            <a:pPr lvl="1"/>
            <a:r>
              <a:rPr lang="en-US" dirty="0" smtClean="0"/>
              <a:t>Value from cache</a:t>
            </a:r>
          </a:p>
          <a:p>
            <a:pPr lvl="1"/>
            <a:r>
              <a:rPr lang="en-US" dirty="0" smtClean="0"/>
              <a:t>Value from network</a:t>
            </a:r>
          </a:p>
          <a:p>
            <a:pPr lvl="1"/>
            <a:r>
              <a:rPr lang="en-US" dirty="0" smtClean="0"/>
              <a:t>Throw</a:t>
            </a:r>
          </a:p>
          <a:p>
            <a:r>
              <a:rPr lang="en-US" dirty="0" smtClean="0"/>
              <a:t>Make error-handling explicit</a:t>
            </a:r>
          </a:p>
          <a:p>
            <a:r>
              <a:rPr lang="en-US" dirty="0" smtClean="0"/>
              <a:t>Applications have to work in the presence of either fallbacks or </a:t>
            </a:r>
            <a:r>
              <a:rPr lang="en-US" dirty="0" err="1" smtClean="0"/>
              <a:t>rethrown</a:t>
            </a:r>
            <a:r>
              <a:rPr lang="en-US" dirty="0" smtClean="0"/>
              <a:t> exceptions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76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Handle </a:t>
            </a:r>
            <a:r>
              <a:rPr lang="en-US" dirty="0" smtClean="0">
                <a:solidFill>
                  <a:srgbClr val="3366FF"/>
                </a:solidFill>
              </a:rPr>
              <a:t>Errors </a:t>
            </a:r>
            <a:r>
              <a:rPr lang="en-US" dirty="0" smtClean="0">
                <a:solidFill>
                  <a:srgbClr val="3366FF"/>
                </a:solidFill>
              </a:rPr>
              <a:t>with Fallbacks</a:t>
            </a:r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4" name="Content Placeholder 3" descr="api-hourglass-failure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9" b="13909"/>
          <a:stretch/>
        </p:blipFill>
        <p:spPr/>
      </p:pic>
    </p:spTree>
    <p:extLst>
      <p:ext uri="{BB962C8B-B14F-4D97-AF65-F5344CB8AC3E}">
        <p14:creationId xmlns:p14="http://schemas.microsoft.com/office/powerpoint/2010/main" val="3993738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Exposure to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s your app grows, your set of dependencies is much more likely to get bigger, not smaller</a:t>
            </a:r>
          </a:p>
          <a:p>
            <a:r>
              <a:rPr lang="en-US" dirty="0" smtClean="0"/>
              <a:t>Overall uptime = (</a:t>
            </a:r>
            <a:r>
              <a:rPr lang="en-US" dirty="0" err="1" smtClean="0"/>
              <a:t>Dep</a:t>
            </a:r>
            <a:r>
              <a:rPr lang="en-US" dirty="0" smtClean="0"/>
              <a:t> uptime)^(</a:t>
            </a:r>
            <a:r>
              <a:rPr lang="en-US" dirty="0" err="1" smtClean="0"/>
              <a:t>num</a:t>
            </a:r>
            <a:r>
              <a:rPr lang="en-US" dirty="0" smtClean="0"/>
              <a:t> </a:t>
            </a:r>
            <a:r>
              <a:rPr lang="en-US" dirty="0" err="1" smtClean="0"/>
              <a:t>deps</a:t>
            </a:r>
            <a:r>
              <a:rPr lang="en-US" dirty="0" smtClean="0"/>
              <a:t>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035190"/>
              </p:ext>
            </p:extLst>
          </p:nvPr>
        </p:nvGraphicFramePr>
        <p:xfrm>
          <a:off x="1760011" y="3993401"/>
          <a:ext cx="5230393" cy="1543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159"/>
                <a:gridCol w="1438540"/>
                <a:gridCol w="1314916"/>
                <a:gridCol w="1449778"/>
              </a:tblGrid>
              <a:tr h="43051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99.99%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99.9%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99.95%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99.5%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99.9%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90.4%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99.75%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97.5%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77.8%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283488" y="3579725"/>
            <a:ext cx="2081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Dependency uptime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9276" y="4641287"/>
            <a:ext cx="151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957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If you don’t plan for 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9425"/>
            <a:ext cx="8229600" cy="5214814"/>
          </a:xfrm>
        </p:spPr>
        <p:txBody>
          <a:bodyPr/>
          <a:lstStyle/>
          <a:p>
            <a:r>
              <a:rPr lang="en-US" dirty="0" smtClean="0"/>
              <a:t>First-order effect: outbound latency increase</a:t>
            </a:r>
          </a:p>
          <a:p>
            <a:r>
              <a:rPr lang="en-US" dirty="0" smtClean="0"/>
              <a:t>Second-order effect: increase resource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98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Edge Platform @ Netflix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Maximize availability of Netflix API</a:t>
            </a:r>
          </a:p>
          <a:p>
            <a:pPr lvl="1"/>
            <a:r>
              <a:rPr lang="en-US" dirty="0" smtClean="0"/>
              <a:t>API used by all customer </a:t>
            </a:r>
            <a:r>
              <a:rPr lang="en-US" dirty="0" smtClean="0"/>
              <a:t>devices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967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If you don’t plan for 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1997"/>
            <a:ext cx="8229600" cy="5214814"/>
          </a:xfrm>
        </p:spPr>
        <p:txBody>
          <a:bodyPr/>
          <a:lstStyle/>
          <a:p>
            <a:r>
              <a:rPr lang="en-US" dirty="0" smtClean="0"/>
              <a:t>First-order effect: outbound latency increase</a:t>
            </a:r>
          </a:p>
        </p:txBody>
      </p:sp>
      <p:pic>
        <p:nvPicPr>
          <p:cNvPr id="5" name="Picture 4" descr="api-hourglass-single-latenc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439" y="2034081"/>
            <a:ext cx="541719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85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If you don’t plan for 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1997"/>
            <a:ext cx="8229600" cy="5214814"/>
          </a:xfrm>
        </p:spPr>
        <p:txBody>
          <a:bodyPr/>
          <a:lstStyle/>
          <a:p>
            <a:r>
              <a:rPr lang="en-US" dirty="0" smtClean="0"/>
              <a:t>First-order effect: outbound latency increase</a:t>
            </a:r>
          </a:p>
        </p:txBody>
      </p:sp>
      <p:pic>
        <p:nvPicPr>
          <p:cNvPr id="6" name="Picture 5" descr="api-hourglass-single-high-latenc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839" y="2022843"/>
            <a:ext cx="538392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0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Say that your application is making 100RPS of a network call and mean latency is 10ms</a:t>
            </a:r>
          </a:p>
        </p:txBody>
      </p:sp>
    </p:spTree>
    <p:extLst>
      <p:ext uri="{BB962C8B-B14F-4D97-AF65-F5344CB8AC3E}">
        <p14:creationId xmlns:p14="http://schemas.microsoft.com/office/powerpoint/2010/main" val="64972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Say that your application is making 100RPS of a network call and mean latency is 10ms</a:t>
            </a:r>
          </a:p>
          <a:p>
            <a:r>
              <a:rPr lang="en-US" dirty="0" smtClean="0"/>
              <a:t>The utilization of I/O threads has a distribution over time – according to Little’s Law, the mean is 100 RPS * (1/100 s) = 1</a:t>
            </a:r>
          </a:p>
        </p:txBody>
      </p:sp>
      <p:pic>
        <p:nvPicPr>
          <p:cNvPr id="4" name="Picture 3" descr="littles-l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52" y="3547494"/>
            <a:ext cx="8080548" cy="163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Say that your application is making 100RPS of a network call and mean latency is 10ms</a:t>
            </a:r>
          </a:p>
          <a:p>
            <a:r>
              <a:rPr lang="en-US" dirty="0" smtClean="0"/>
              <a:t>The utilization of I/O threads has a distribution over time – according to Little’s Law, the mean is 100 RPS * (1/100 s) = 1</a:t>
            </a:r>
          </a:p>
          <a:p>
            <a:r>
              <a:rPr lang="en-US" dirty="0" smtClean="0"/>
              <a:t>If mean latency increased to 100ms, mean utilization increases to 10</a:t>
            </a:r>
          </a:p>
        </p:txBody>
      </p:sp>
    </p:spTree>
    <p:extLst>
      <p:ext uri="{BB962C8B-B14F-4D97-AF65-F5344CB8AC3E}">
        <p14:creationId xmlns:p14="http://schemas.microsoft.com/office/powerpoint/2010/main" val="8499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Queuing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Say that your application is making 100RPS of a network call and mean latency is 10ms</a:t>
            </a:r>
          </a:p>
          <a:p>
            <a:r>
              <a:rPr lang="en-US" dirty="0" smtClean="0"/>
              <a:t>The utilization of I/O threads has a distribution over time – according to Little’s Law, the mean is 100 RPS * (1/100 s) = 1</a:t>
            </a:r>
          </a:p>
          <a:p>
            <a:r>
              <a:rPr lang="en-US" dirty="0" smtClean="0"/>
              <a:t>If mean latency increased to 100ms, mean utilization increases to 10</a:t>
            </a:r>
          </a:p>
          <a:p>
            <a:r>
              <a:rPr lang="en-US" dirty="0"/>
              <a:t>If mean latency increased to </a:t>
            </a:r>
            <a:r>
              <a:rPr lang="en-US" dirty="0" smtClean="0"/>
              <a:t>1000ms</a:t>
            </a:r>
            <a:r>
              <a:rPr lang="en-US" dirty="0"/>
              <a:t>, mean utilization increases to </a:t>
            </a:r>
            <a:r>
              <a:rPr lang="en-US" dirty="0" smtClean="0"/>
              <a:t>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9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If you don’t plan for Latency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" r="-416"/>
          <a:stretch/>
        </p:blipFill>
        <p:spPr>
          <a:xfrm>
            <a:off x="172702" y="2151081"/>
            <a:ext cx="8805273" cy="3948335"/>
          </a:xfrm>
        </p:spPr>
      </p:pic>
    </p:spTree>
    <p:extLst>
      <p:ext uri="{BB962C8B-B14F-4D97-AF65-F5344CB8AC3E}">
        <p14:creationId xmlns:p14="http://schemas.microsoft.com/office/powerpoint/2010/main" val="965622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Handle Latency with Timeouts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Bound the worst-case latency </a:t>
            </a:r>
          </a:p>
        </p:txBody>
      </p:sp>
    </p:spTree>
    <p:extLst>
      <p:ext uri="{BB962C8B-B14F-4D97-AF65-F5344CB8AC3E}">
        <p14:creationId xmlns:p14="http://schemas.microsoft.com/office/powerpoint/2010/main" val="294337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Handle Latency with Timeouts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Bound the worst-case latency </a:t>
            </a:r>
          </a:p>
          <a:p>
            <a:r>
              <a:rPr lang="en-US" dirty="0" smtClean="0"/>
              <a:t>What should we return upon timeout?</a:t>
            </a:r>
          </a:p>
          <a:p>
            <a:pPr lvl="1"/>
            <a:r>
              <a:rPr lang="en-US" dirty="0" smtClean="0"/>
              <a:t>We’ve already designed a fallback</a:t>
            </a:r>
          </a:p>
        </p:txBody>
      </p:sp>
    </p:spTree>
    <p:extLst>
      <p:ext uri="{BB962C8B-B14F-4D97-AF65-F5344CB8AC3E}">
        <p14:creationId xmlns:p14="http://schemas.microsoft.com/office/powerpoint/2010/main" val="2857000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Bound resource utilization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take on too much work globally</a:t>
            </a:r>
          </a:p>
        </p:txBody>
      </p:sp>
    </p:spTree>
    <p:extLst>
      <p:ext uri="{BB962C8B-B14F-4D97-AF65-F5344CB8AC3E}">
        <p14:creationId xmlns:p14="http://schemas.microsoft.com/office/powerpoint/2010/main" val="1069841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Edge Platform @ Netflix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Maximize availability of Netflix API</a:t>
            </a:r>
          </a:p>
          <a:p>
            <a:pPr lvl="1"/>
            <a:r>
              <a:rPr lang="en-US" dirty="0" smtClean="0"/>
              <a:t>API used by all customer devices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Fault-tolerant by design</a:t>
            </a:r>
          </a:p>
          <a:p>
            <a:pPr lvl="1"/>
            <a:r>
              <a:rPr lang="en-US" dirty="0" smtClean="0"/>
              <a:t>Operational visibility</a:t>
            </a:r>
          </a:p>
          <a:p>
            <a:pPr lvl="1"/>
            <a:r>
              <a:rPr lang="en-US" dirty="0" smtClean="0"/>
              <a:t>Limit manual intervention</a:t>
            </a:r>
          </a:p>
          <a:p>
            <a:pPr lvl="1"/>
            <a:r>
              <a:rPr lang="en-US" dirty="0" smtClean="0"/>
              <a:t>Understand failure modes before they happen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022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Bound resource utilization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take on too much work globally</a:t>
            </a:r>
          </a:p>
          <a:p>
            <a:r>
              <a:rPr lang="en-US" dirty="0" smtClean="0"/>
              <a:t>Don’t let any single dependency take too many resources</a:t>
            </a:r>
          </a:p>
        </p:txBody>
      </p:sp>
    </p:spTree>
    <p:extLst>
      <p:ext uri="{BB962C8B-B14F-4D97-AF65-F5344CB8AC3E}">
        <p14:creationId xmlns:p14="http://schemas.microsoft.com/office/powerpoint/2010/main" val="1069841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Bound resource utilization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take on too much work globally</a:t>
            </a:r>
          </a:p>
          <a:p>
            <a:r>
              <a:rPr lang="en-US" dirty="0" smtClean="0"/>
              <a:t>Don’t let any single dependency take too many resources</a:t>
            </a:r>
          </a:p>
          <a:p>
            <a:r>
              <a:rPr lang="en-US" dirty="0" smtClean="0"/>
              <a:t>Bound the concurrency of each dependency</a:t>
            </a:r>
          </a:p>
        </p:txBody>
      </p:sp>
    </p:spTree>
    <p:extLst>
      <p:ext uri="{BB962C8B-B14F-4D97-AF65-F5344CB8AC3E}">
        <p14:creationId xmlns:p14="http://schemas.microsoft.com/office/powerpoint/2010/main" val="304880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Bound resource utilization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take on too much work globally</a:t>
            </a:r>
          </a:p>
          <a:p>
            <a:r>
              <a:rPr lang="en-US" dirty="0" smtClean="0"/>
              <a:t>Don’t let any single dependency take too many resources</a:t>
            </a:r>
          </a:p>
          <a:p>
            <a:r>
              <a:rPr lang="en-US" dirty="0" smtClean="0"/>
              <a:t>Bound the concurrency of each dependency</a:t>
            </a:r>
          </a:p>
          <a:p>
            <a:r>
              <a:rPr lang="en-US" dirty="0" smtClean="0"/>
              <a:t>What should we do if we’re at that threshold?</a:t>
            </a:r>
          </a:p>
          <a:p>
            <a:pPr lvl="1"/>
            <a:r>
              <a:rPr lang="en-US" dirty="0" smtClean="0"/>
              <a:t>We’ve already designed a fallback.</a:t>
            </a:r>
          </a:p>
        </p:txBody>
      </p:sp>
    </p:spTree>
    <p:extLst>
      <p:ext uri="{BB962C8B-B14F-4D97-AF65-F5344CB8AC3E}">
        <p14:creationId xmlns:p14="http://schemas.microsoft.com/office/powerpoint/2010/main" val="1069841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Goals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Philosophical Motivation</a:t>
            </a:r>
          </a:p>
          <a:p>
            <a:pPr lvl="1"/>
            <a:r>
              <a:rPr lang="en-US" dirty="0" smtClean="0"/>
              <a:t>Why are distributed systems hard?</a:t>
            </a:r>
          </a:p>
          <a:p>
            <a:r>
              <a:rPr lang="en-US" dirty="0" smtClean="0"/>
              <a:t>Practical Motivation</a:t>
            </a:r>
          </a:p>
          <a:p>
            <a:pPr lvl="1"/>
            <a:r>
              <a:rPr lang="en-US" dirty="0" smtClean="0"/>
              <a:t>Why do I keep getting paged?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Solving those problems with </a:t>
            </a:r>
            <a:r>
              <a:rPr lang="en-US" dirty="0" err="1" smtClean="0">
                <a:solidFill>
                  <a:srgbClr val="FF0000"/>
                </a:solidFill>
              </a:rPr>
              <a:t>Hystrix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How does it work?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How do I use it in my system?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How should a system behave if I use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Hystrix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What? Netflix was down for me – what happened there?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520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 smtClean="0"/>
              <a:t>Hystrix</a:t>
            </a:r>
            <a:r>
              <a:rPr lang="en-US" dirty="0" smtClean="0"/>
              <a:t>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Handle Errors with Fallbacks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Handle Latency with Timeouts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Bound Resource Utilization</a:t>
            </a:r>
          </a:p>
          <a:p>
            <a:endParaRPr lang="en-US" dirty="0" smtClean="0">
              <a:solidFill>
                <a:srgbClr val="3366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518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Handle Errors with Fallback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something to execute</a:t>
            </a:r>
          </a:p>
          <a:p>
            <a:r>
              <a:rPr lang="en-US" dirty="0" smtClean="0"/>
              <a:t>We need a fallback</a:t>
            </a:r>
            <a:r>
              <a:rPr lang="en-US" dirty="0" smtClean="0">
                <a:latin typeface="Consolas"/>
                <a:cs typeface="Consola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507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Handle Errors with Fallback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80"/>
                </a:solidFill>
                <a:latin typeface="Menlo"/>
              </a:rPr>
              <a:t>class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CustLookup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extends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HystrixCommand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&lt;Customer&gt;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sz="2000" dirty="0">
                <a:solidFill>
                  <a:srgbClr val="808000"/>
                </a:solidFill>
                <a:latin typeface="Menlo"/>
              </a:rPr>
              <a:t>@Override</a:t>
            </a:r>
            <a:br>
              <a:rPr lang="en-US" sz="2000" dirty="0">
                <a:solidFill>
                  <a:srgbClr val="808000"/>
                </a:solidFill>
                <a:latin typeface="Menlo"/>
              </a:rPr>
            </a:br>
            <a:r>
              <a:rPr lang="en-US" sz="2000" dirty="0">
                <a:solidFill>
                  <a:srgbClr val="808000"/>
                </a:solidFill>
                <a:latin typeface="Menlo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public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Customer run()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 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sz="2000" b="1" dirty="0" err="1">
                <a:solidFill>
                  <a:srgbClr val="660E7A"/>
                </a:solidFill>
                <a:latin typeface="Menlo"/>
              </a:rPr>
              <a:t>svc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.getOverHttp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sz="2000" b="1" dirty="0" err="1">
                <a:solidFill>
                  <a:srgbClr val="660E7A"/>
                </a:solidFill>
                <a:latin typeface="Menlo"/>
              </a:rPr>
              <a:t>customerId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);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}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}</a:t>
            </a:r>
          </a:p>
          <a:p>
            <a:pPr marL="0" indent="0">
              <a:buNone/>
            </a:pPr>
            <a:endParaRPr lang="en-US" sz="2400" dirty="0" smtClean="0">
              <a:solidFill>
                <a:srgbClr val="4BACC6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4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4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4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4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4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400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400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0682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Handle Errors with Fallback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80"/>
                </a:solidFill>
                <a:latin typeface="Menlo"/>
              </a:rPr>
              <a:t>class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CustLookup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extends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HystrixCommand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&lt;Customer&gt;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sz="2000" dirty="0">
                <a:solidFill>
                  <a:srgbClr val="808000"/>
                </a:solidFill>
                <a:latin typeface="Menlo"/>
              </a:rPr>
              <a:t>@Override</a:t>
            </a:r>
            <a:br>
              <a:rPr lang="en-US" sz="2000" dirty="0">
                <a:solidFill>
                  <a:srgbClr val="808000"/>
                </a:solidFill>
                <a:latin typeface="Menlo"/>
              </a:rPr>
            </a:br>
            <a:r>
              <a:rPr lang="en-US" sz="2000" dirty="0">
                <a:solidFill>
                  <a:srgbClr val="808000"/>
                </a:solidFill>
                <a:latin typeface="Menlo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public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Customer run()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 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sz="2000" b="1" dirty="0" err="1">
                <a:solidFill>
                  <a:srgbClr val="660E7A"/>
                </a:solidFill>
                <a:latin typeface="Menlo"/>
              </a:rPr>
              <a:t>svc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.getOverHttp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sz="2000" b="1" dirty="0" err="1">
                <a:solidFill>
                  <a:srgbClr val="660E7A"/>
                </a:solidFill>
                <a:latin typeface="Menlo"/>
              </a:rPr>
              <a:t>customerId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);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}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sz="2000" dirty="0">
                <a:solidFill>
                  <a:srgbClr val="808000"/>
                </a:solidFill>
                <a:latin typeface="Menlo"/>
              </a:rPr>
              <a:t>@Override</a:t>
            </a:r>
            <a:br>
              <a:rPr lang="en-US" sz="2000" dirty="0">
                <a:solidFill>
                  <a:srgbClr val="808000"/>
                </a:solidFill>
                <a:latin typeface="Menlo"/>
              </a:rPr>
            </a:br>
            <a:r>
              <a:rPr lang="en-US" sz="2000" dirty="0">
                <a:solidFill>
                  <a:srgbClr val="808000"/>
                </a:solidFill>
                <a:latin typeface="Menlo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public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Customer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getFallback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()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 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Customer.anonymousCustomer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();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}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28431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Handle Errors with Fallback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80"/>
                </a:solidFill>
                <a:latin typeface="Menlo"/>
              </a:rPr>
              <a:t>class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CustLookup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extends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HystrixCommand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&lt;Customer&gt;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b="1" dirty="0" smtClean="0">
                <a:solidFill>
                  <a:srgbClr val="000080"/>
                </a:solidFill>
                <a:latin typeface="Menlo"/>
              </a:rPr>
              <a:t>private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final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CustomersService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2000" b="1" dirty="0">
                <a:solidFill>
                  <a:srgbClr val="660E7A"/>
                </a:solidFill>
                <a:latin typeface="Menlo"/>
              </a:rPr>
              <a:t>svc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b="1" dirty="0" smtClean="0">
                <a:solidFill>
                  <a:srgbClr val="000080"/>
                </a:solidFill>
                <a:latin typeface="Menlo"/>
              </a:rPr>
              <a:t>private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final long </a:t>
            </a:r>
            <a:r>
              <a:rPr lang="en-US" sz="2000" b="1" dirty="0" err="1">
                <a:solidFill>
                  <a:srgbClr val="660E7A"/>
                </a:solidFill>
                <a:latin typeface="Menlo"/>
              </a:rPr>
              <a:t>customerId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b="1" dirty="0" smtClean="0">
                <a:solidFill>
                  <a:srgbClr val="000080"/>
                </a:solidFill>
                <a:latin typeface="Menlo"/>
              </a:rPr>
              <a:t>public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CustLookup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CustomersService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 svc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, </a:t>
            </a:r>
            <a:r>
              <a:rPr lang="en-US" sz="2000" b="1" dirty="0" smtClean="0">
                <a:solidFill>
                  <a:srgbClr val="000080"/>
                </a:solidFill>
                <a:latin typeface="Menlo"/>
              </a:rPr>
              <a:t>long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id)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  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   {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/>
              </a:rPr>
              <a:t>this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.</a:t>
            </a:r>
            <a:r>
              <a:rPr lang="en-US" sz="2000" b="1" dirty="0" err="1">
                <a:solidFill>
                  <a:srgbClr val="660E7A"/>
                </a:solidFill>
                <a:latin typeface="Menlo"/>
              </a:rPr>
              <a:t>svc</a:t>
            </a:r>
            <a:r>
              <a:rPr lang="en-US" sz="2000" b="1" dirty="0">
                <a:solidFill>
                  <a:srgbClr val="660E7A"/>
                </a:solidFill>
                <a:latin typeface="Menlo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= svc;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/>
              </a:rPr>
              <a:t>this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.</a:t>
            </a:r>
            <a:r>
              <a:rPr lang="en-US" sz="2000" b="1" dirty="0" err="1">
                <a:solidFill>
                  <a:srgbClr val="660E7A"/>
                </a:solidFill>
                <a:latin typeface="Menlo"/>
              </a:rPr>
              <a:t>customerId</a:t>
            </a:r>
            <a:r>
              <a:rPr lang="en-US" sz="2000" b="1" dirty="0">
                <a:solidFill>
                  <a:srgbClr val="660E7A"/>
                </a:solidFill>
                <a:latin typeface="Menlo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= id;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}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sz="2000" i="1" dirty="0">
                <a:solidFill>
                  <a:srgbClr val="808080"/>
                </a:solidFill>
                <a:latin typeface="Menlo"/>
              </a:rPr>
              <a:t>//run() : </a:t>
            </a:r>
            <a:r>
              <a:rPr lang="en-US" sz="2000" i="1" dirty="0" smtClean="0">
                <a:solidFill>
                  <a:srgbClr val="808080"/>
                </a:solidFill>
                <a:latin typeface="Menlo"/>
              </a:rPr>
              <a:t>has </a:t>
            </a:r>
            <a:r>
              <a:rPr lang="en-US" sz="2000" i="1" dirty="0">
                <a:solidFill>
                  <a:srgbClr val="808080"/>
                </a:solidFill>
                <a:latin typeface="Menlo"/>
              </a:rPr>
              <a:t>references to svc and </a:t>
            </a:r>
            <a:r>
              <a:rPr lang="en-US" sz="2000" i="1" dirty="0" err="1">
                <a:solidFill>
                  <a:srgbClr val="808080"/>
                </a:solidFill>
                <a:latin typeface="Menlo"/>
              </a:rPr>
              <a:t>customerId</a:t>
            </a:r>
            <a:r>
              <a:rPr lang="en-US" sz="2000" i="1" dirty="0">
                <a:solidFill>
                  <a:srgbClr val="808080"/>
                </a:solidFill>
                <a:latin typeface="Menlo"/>
              </a:rPr>
              <a:t/>
            </a:r>
            <a:br>
              <a:rPr lang="en-US" sz="2000" i="1" dirty="0">
                <a:solidFill>
                  <a:srgbClr val="808080"/>
                </a:solidFill>
                <a:latin typeface="Menlo"/>
              </a:rPr>
            </a:br>
            <a:r>
              <a:rPr lang="en-US" sz="2000" i="1" dirty="0">
                <a:solidFill>
                  <a:srgbClr val="808080"/>
                </a:solidFill>
                <a:latin typeface="Menlo"/>
              </a:rPr>
              <a:t>    //</a:t>
            </a:r>
            <a:r>
              <a:rPr lang="en-US" sz="2000" i="1" dirty="0" err="1">
                <a:solidFill>
                  <a:srgbClr val="808080"/>
                </a:solidFill>
                <a:latin typeface="Menlo"/>
              </a:rPr>
              <a:t>getFallback</a:t>
            </a:r>
            <a:r>
              <a:rPr lang="en-US" sz="2000" i="1" dirty="0">
                <a:solidFill>
                  <a:srgbClr val="808080"/>
                </a:solidFill>
                <a:latin typeface="Menlo"/>
              </a:rPr>
              <a:t>()</a:t>
            </a:r>
            <a:br>
              <a:rPr lang="en-US" sz="2000" i="1" dirty="0">
                <a:solidFill>
                  <a:srgbClr val="80808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6132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Handle Latency with Timeouts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a timeout value </a:t>
            </a:r>
          </a:p>
          <a:p>
            <a:r>
              <a:rPr lang="en-US" dirty="0" smtClean="0"/>
              <a:t>And a timeout mechanism</a:t>
            </a:r>
          </a:p>
        </p:txBody>
      </p:sp>
    </p:spTree>
    <p:extLst>
      <p:ext uri="{BB962C8B-B14F-4D97-AF65-F5344CB8AC3E}">
        <p14:creationId xmlns:p14="http://schemas.microsoft.com/office/powerpoint/2010/main" val="1991302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 smtClean="0"/>
              <a:t>Hystrix</a:t>
            </a:r>
            <a:r>
              <a:rPr lang="en-US" dirty="0" smtClean="0"/>
              <a:t> @ Netflix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Fault-tolerance pattern as a library</a:t>
            </a:r>
          </a:p>
          <a:p>
            <a:r>
              <a:rPr lang="en-US" dirty="0" smtClean="0"/>
              <a:t>Provides operational insights in real-time</a:t>
            </a:r>
          </a:p>
          <a:p>
            <a:r>
              <a:rPr lang="en-US" dirty="0" smtClean="0"/>
              <a:t>Automatic load-shedding under pressure</a:t>
            </a:r>
          </a:p>
          <a:p>
            <a:r>
              <a:rPr lang="en-US" dirty="0" smtClean="0"/>
              <a:t>Initial design/implementatio</a:t>
            </a:r>
            <a:r>
              <a:rPr lang="en-US" dirty="0"/>
              <a:t>n</a:t>
            </a:r>
            <a:r>
              <a:rPr lang="en-US" dirty="0" smtClean="0"/>
              <a:t> </a:t>
            </a:r>
            <a:r>
              <a:rPr lang="en-US" dirty="0" smtClean="0"/>
              <a:t>by Ben Christensen</a:t>
            </a:r>
          </a:p>
        </p:txBody>
      </p:sp>
    </p:spTree>
    <p:extLst>
      <p:ext uri="{BB962C8B-B14F-4D97-AF65-F5344CB8AC3E}">
        <p14:creationId xmlns:p14="http://schemas.microsoft.com/office/powerpoint/2010/main" val="1243395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Handle Latency with Timeouts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80"/>
                </a:solidFill>
                <a:latin typeface="Menlo"/>
              </a:rPr>
              <a:t>class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CustLookup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extends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HystrixCommand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&lt;Customer&gt;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b="1" dirty="0" smtClean="0">
                <a:solidFill>
                  <a:srgbClr val="000080"/>
                </a:solidFill>
                <a:latin typeface="Menlo"/>
              </a:rPr>
              <a:t>private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final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CustomersService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2000" b="1" dirty="0">
                <a:solidFill>
                  <a:srgbClr val="660E7A"/>
                </a:solidFill>
                <a:latin typeface="Menlo"/>
              </a:rPr>
              <a:t>svc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b="1" dirty="0" smtClean="0">
                <a:solidFill>
                  <a:srgbClr val="000080"/>
                </a:solidFill>
                <a:latin typeface="Menlo"/>
              </a:rPr>
              <a:t>private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final long </a:t>
            </a:r>
            <a:r>
              <a:rPr lang="en-US" sz="2000" b="1" dirty="0" err="1">
                <a:solidFill>
                  <a:srgbClr val="660E7A"/>
                </a:solidFill>
                <a:latin typeface="Menlo"/>
              </a:rPr>
              <a:t>customerId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  </a:t>
            </a:r>
            <a:r>
              <a:rPr lang="en-US" sz="2000" b="1" dirty="0" smtClean="0">
                <a:solidFill>
                  <a:srgbClr val="000080"/>
                </a:solidFill>
                <a:latin typeface="Menlo"/>
              </a:rPr>
              <a:t>public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CustLookup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CustomersService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 svc,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long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id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)  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  {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b="1" dirty="0" smtClean="0">
                <a:solidFill>
                  <a:srgbClr val="008000"/>
                </a:solidFill>
                <a:latin typeface="Menlo"/>
              </a:rPr>
              <a:t>super</a:t>
            </a:r>
            <a:r>
              <a:rPr lang="en-US" sz="2000" dirty="0">
                <a:solidFill>
                  <a:srgbClr val="008000"/>
                </a:solidFill>
                <a:latin typeface="Menlo"/>
              </a:rPr>
              <a:t>(timeout = 100);</a:t>
            </a:r>
            <a:br>
              <a:rPr lang="en-US" sz="2000" dirty="0">
                <a:solidFill>
                  <a:srgbClr val="008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  </a:t>
            </a:r>
            <a:r>
              <a:rPr lang="en-US" sz="2000" b="1" dirty="0" err="1" smtClean="0">
                <a:solidFill>
                  <a:srgbClr val="000080"/>
                </a:solidFill>
                <a:latin typeface="Menlo"/>
              </a:rPr>
              <a:t>this</a:t>
            </a:r>
            <a:r>
              <a:rPr lang="en-US" sz="2000" dirty="0" err="1" smtClean="0">
                <a:solidFill>
                  <a:srgbClr val="000000"/>
                </a:solidFill>
                <a:latin typeface="Menlo"/>
              </a:rPr>
              <a:t>.</a:t>
            </a:r>
            <a:r>
              <a:rPr lang="en-US" sz="2000" b="1" dirty="0" err="1" smtClean="0">
                <a:solidFill>
                  <a:srgbClr val="660E7A"/>
                </a:solidFill>
                <a:latin typeface="Menlo"/>
              </a:rPr>
              <a:t>svc</a:t>
            </a:r>
            <a:r>
              <a:rPr lang="en-US" sz="2000" b="1" dirty="0" smtClean="0">
                <a:solidFill>
                  <a:srgbClr val="660E7A"/>
                </a:solidFill>
                <a:latin typeface="Menlo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= svc;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  </a:t>
            </a:r>
            <a:r>
              <a:rPr lang="en-US" sz="2000" b="1" dirty="0" err="1" smtClean="0">
                <a:solidFill>
                  <a:srgbClr val="000080"/>
                </a:solidFill>
                <a:latin typeface="Menlo"/>
              </a:rPr>
              <a:t>this</a:t>
            </a:r>
            <a:r>
              <a:rPr lang="en-US" sz="2000" dirty="0" err="1" smtClean="0">
                <a:solidFill>
                  <a:srgbClr val="000000"/>
                </a:solidFill>
                <a:latin typeface="Menlo"/>
              </a:rPr>
              <a:t>.</a:t>
            </a:r>
            <a:r>
              <a:rPr lang="en-US" sz="2000" b="1" dirty="0" err="1" smtClean="0">
                <a:solidFill>
                  <a:srgbClr val="660E7A"/>
                </a:solidFill>
                <a:latin typeface="Menlo"/>
              </a:rPr>
              <a:t>customerId</a:t>
            </a:r>
            <a:r>
              <a:rPr lang="en-US" sz="2000" b="1" dirty="0" smtClean="0">
                <a:solidFill>
                  <a:srgbClr val="660E7A"/>
                </a:solidFill>
                <a:latin typeface="Menlo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= id;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}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i="1" dirty="0" smtClean="0">
                <a:solidFill>
                  <a:srgbClr val="808080"/>
                </a:solidFill>
                <a:latin typeface="Menlo"/>
              </a:rPr>
              <a:t>/</a:t>
            </a:r>
            <a:r>
              <a:rPr lang="en-US" sz="2000" i="1" dirty="0">
                <a:solidFill>
                  <a:srgbClr val="808080"/>
                </a:solidFill>
                <a:latin typeface="Menlo"/>
              </a:rPr>
              <a:t>/run(</a:t>
            </a:r>
            <a:r>
              <a:rPr lang="en-US" sz="2000" i="1" dirty="0" smtClean="0">
                <a:solidFill>
                  <a:srgbClr val="808080"/>
                </a:solidFill>
                <a:latin typeface="Menlo"/>
              </a:rPr>
              <a:t>): has </a:t>
            </a:r>
            <a:r>
              <a:rPr lang="en-US" sz="2000" i="1" dirty="0">
                <a:solidFill>
                  <a:srgbClr val="808080"/>
                </a:solidFill>
                <a:latin typeface="Menlo"/>
              </a:rPr>
              <a:t>references to svc </a:t>
            </a:r>
            <a:r>
              <a:rPr lang="en-US" sz="2000" i="1" dirty="0" smtClean="0">
                <a:solidFill>
                  <a:srgbClr val="808080"/>
                </a:solidFill>
                <a:latin typeface="Menlo"/>
              </a:rPr>
              <a:t>and </a:t>
            </a:r>
            <a:r>
              <a:rPr lang="en-US" sz="2000" i="1" dirty="0" err="1" smtClean="0">
                <a:solidFill>
                  <a:srgbClr val="808080"/>
                </a:solidFill>
                <a:latin typeface="Menlo"/>
              </a:rPr>
              <a:t>customerId</a:t>
            </a:r>
            <a:r>
              <a:rPr lang="en-US" sz="2000" i="1" dirty="0">
                <a:solidFill>
                  <a:srgbClr val="808080"/>
                </a:solidFill>
                <a:latin typeface="Menlo"/>
              </a:rPr>
              <a:t/>
            </a:r>
            <a:br>
              <a:rPr lang="en-US" sz="2000" i="1" dirty="0">
                <a:solidFill>
                  <a:srgbClr val="808080"/>
                </a:solidFill>
                <a:latin typeface="Menlo"/>
              </a:rPr>
            </a:br>
            <a:r>
              <a:rPr lang="en-US" sz="2000" i="1" dirty="0">
                <a:solidFill>
                  <a:srgbClr val="808080"/>
                </a:solidFill>
                <a:latin typeface="Menlo"/>
              </a:rPr>
              <a:t>   </a:t>
            </a:r>
            <a:r>
              <a:rPr lang="en-US" sz="2000" i="1" dirty="0" smtClean="0">
                <a:solidFill>
                  <a:srgbClr val="808080"/>
                </a:solidFill>
                <a:latin typeface="Menlo"/>
              </a:rPr>
              <a:t>/</a:t>
            </a:r>
            <a:r>
              <a:rPr lang="en-US" sz="2000" i="1" dirty="0">
                <a:solidFill>
                  <a:srgbClr val="808080"/>
                </a:solidFill>
                <a:latin typeface="Menlo"/>
              </a:rPr>
              <a:t>/</a:t>
            </a:r>
            <a:r>
              <a:rPr lang="en-US" sz="2000" i="1" dirty="0" err="1">
                <a:solidFill>
                  <a:srgbClr val="808080"/>
                </a:solidFill>
                <a:latin typeface="Menlo"/>
              </a:rPr>
              <a:t>getFallback</a:t>
            </a:r>
            <a:r>
              <a:rPr lang="en-US" sz="2000" i="1" dirty="0">
                <a:solidFill>
                  <a:srgbClr val="808080"/>
                </a:solidFill>
                <a:latin typeface="Menlo"/>
              </a:rPr>
              <a:t>()</a:t>
            </a:r>
            <a:br>
              <a:rPr lang="en-US" sz="2000" i="1" dirty="0">
                <a:solidFill>
                  <a:srgbClr val="80808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4938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Handle Latency with Timeouts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run() does not respect your timeout?</a:t>
            </a:r>
          </a:p>
        </p:txBody>
      </p:sp>
    </p:spTree>
    <p:extLst>
      <p:ext uri="{BB962C8B-B14F-4D97-AF65-F5344CB8AC3E}">
        <p14:creationId xmlns:p14="http://schemas.microsoft.com/office/powerpoint/2010/main" val="425841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Handle Latency with </a:t>
            </a:r>
            <a:r>
              <a:rPr lang="en-US" dirty="0"/>
              <a:t>T</a:t>
            </a:r>
            <a:r>
              <a:rPr lang="en-US" dirty="0" smtClean="0"/>
              <a:t>imeouts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80"/>
                </a:solidFill>
                <a:latin typeface="Menlo"/>
              </a:rPr>
              <a:t>class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CustLookup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extends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HystrixCommand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&lt;Customer&gt;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sz="2000" dirty="0">
                <a:solidFill>
                  <a:srgbClr val="808000"/>
                </a:solidFill>
                <a:latin typeface="Menlo"/>
              </a:rPr>
              <a:t>@Override</a:t>
            </a:r>
            <a:br>
              <a:rPr lang="en-US" sz="2000" dirty="0">
                <a:solidFill>
                  <a:srgbClr val="808000"/>
                </a:solidFill>
                <a:latin typeface="Menlo"/>
              </a:rPr>
            </a:br>
            <a:r>
              <a:rPr lang="en-US" sz="2000" dirty="0">
                <a:solidFill>
                  <a:srgbClr val="808000"/>
                </a:solidFill>
                <a:latin typeface="Menlo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public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Customer run()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 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sz="2000" b="1" dirty="0" err="1">
                <a:solidFill>
                  <a:srgbClr val="660E7A"/>
                </a:solidFill>
                <a:latin typeface="Menlo"/>
              </a:rPr>
              <a:t>svc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.getOverHttp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sz="2000" b="1" dirty="0" err="1">
                <a:solidFill>
                  <a:srgbClr val="660E7A"/>
                </a:solidFill>
                <a:latin typeface="Menlo"/>
              </a:rPr>
              <a:t>customerId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);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}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sz="2000" dirty="0">
                <a:solidFill>
                  <a:srgbClr val="808000"/>
                </a:solidFill>
                <a:latin typeface="Menlo"/>
              </a:rPr>
              <a:t>@Override</a:t>
            </a:r>
            <a:br>
              <a:rPr lang="en-US" sz="2000" dirty="0">
                <a:solidFill>
                  <a:srgbClr val="808000"/>
                </a:solidFill>
                <a:latin typeface="Menlo"/>
              </a:rPr>
            </a:br>
            <a:r>
              <a:rPr lang="en-US" sz="2000" dirty="0">
                <a:solidFill>
                  <a:srgbClr val="808000"/>
                </a:solidFill>
                <a:latin typeface="Menlo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public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Customer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getFallback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()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 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Customer.anonymousCustomer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();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}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}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1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Handle Latency with Timeouts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80"/>
                </a:solidFill>
                <a:latin typeface="Menlo"/>
              </a:rPr>
              <a:t>class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CustLookup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extends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HystrixCommand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&lt;Customer&gt;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sz="2000" dirty="0">
                <a:solidFill>
                  <a:srgbClr val="808000"/>
                </a:solidFill>
                <a:latin typeface="Menlo"/>
              </a:rPr>
              <a:t>@Override</a:t>
            </a:r>
            <a:br>
              <a:rPr lang="en-US" sz="2000" dirty="0">
                <a:solidFill>
                  <a:srgbClr val="808000"/>
                </a:solidFill>
                <a:latin typeface="Menlo"/>
              </a:rPr>
            </a:br>
            <a:r>
              <a:rPr lang="en-US" sz="2000" dirty="0">
                <a:solidFill>
                  <a:srgbClr val="808000"/>
                </a:solidFill>
                <a:latin typeface="Menlo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public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Customer run()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 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sz="2000" b="1" dirty="0" err="1">
                <a:solidFill>
                  <a:srgbClr val="660E7A"/>
                </a:solidFill>
                <a:latin typeface="Menlo"/>
              </a:rPr>
              <a:t>svc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.</a:t>
            </a:r>
            <a:r>
              <a:rPr lang="en-US" sz="2000" b="1" dirty="0" err="1">
                <a:solidFill>
                  <a:srgbClr val="008000"/>
                </a:solidFill>
                <a:latin typeface="Menlo"/>
              </a:rPr>
              <a:t>nowThisThreadIsMine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sz="2000" b="1" dirty="0" err="1">
                <a:solidFill>
                  <a:srgbClr val="660E7A"/>
                </a:solidFill>
                <a:latin typeface="Menlo"/>
              </a:rPr>
              <a:t>customerId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);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}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sz="2000" dirty="0">
                <a:solidFill>
                  <a:srgbClr val="808000"/>
                </a:solidFill>
                <a:latin typeface="Menlo"/>
              </a:rPr>
              <a:t>@Override</a:t>
            </a:r>
            <a:br>
              <a:rPr lang="en-US" sz="2000" dirty="0">
                <a:solidFill>
                  <a:srgbClr val="808000"/>
                </a:solidFill>
                <a:latin typeface="Menlo"/>
              </a:rPr>
            </a:br>
            <a:r>
              <a:rPr lang="en-US" sz="2000" dirty="0">
                <a:solidFill>
                  <a:srgbClr val="808000"/>
                </a:solidFill>
                <a:latin typeface="Menlo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public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Customer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getFallback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()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 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Customer.anonymousCustomer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();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}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}</a:t>
            </a: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 smtClean="0">
              <a:latin typeface="Consolas"/>
              <a:cs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2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Handle Latency with Timeouts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run() does not respect your timeout?</a:t>
            </a:r>
          </a:p>
          <a:p>
            <a:r>
              <a:rPr lang="en-US" dirty="0" smtClean="0"/>
              <a:t>We can’t control the I/O library</a:t>
            </a:r>
          </a:p>
          <a:p>
            <a:r>
              <a:rPr lang="en-US" dirty="0" smtClean="0"/>
              <a:t>We can put it on a different thread to control its impact</a:t>
            </a:r>
          </a:p>
        </p:txBody>
      </p:sp>
    </p:spTree>
    <p:extLst>
      <p:ext uri="{BB962C8B-B14F-4D97-AF65-F5344CB8AC3E}">
        <p14:creationId xmlns:p14="http://schemas.microsoft.com/office/powerpoint/2010/main" val="315107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 smtClean="0"/>
              <a:t>Hystrix</a:t>
            </a:r>
            <a:r>
              <a:rPr lang="en-US" dirty="0" smtClean="0"/>
              <a:t> execution model</a:t>
            </a:r>
            <a:endParaRPr lang="en-US" dirty="0"/>
          </a:p>
        </p:txBody>
      </p:sp>
      <p:pic>
        <p:nvPicPr>
          <p:cNvPr id="3" name="Content Placeholder 2" descr="hystrix-thread-model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18" t="10356" r="-1814" b="70376"/>
          <a:stretch/>
        </p:blipFill>
        <p:spPr>
          <a:xfrm>
            <a:off x="153758" y="2382459"/>
            <a:ext cx="7360276" cy="1786845"/>
          </a:xfrm>
        </p:spPr>
      </p:pic>
    </p:spTree>
    <p:extLst>
      <p:ext uri="{BB962C8B-B14F-4D97-AF65-F5344CB8AC3E}">
        <p14:creationId xmlns:p14="http://schemas.microsoft.com/office/powerpoint/2010/main" val="3893280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Bound Resource Utilization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we’re using separate thread pool, we should give it a fixed size</a:t>
            </a:r>
          </a:p>
        </p:txBody>
      </p:sp>
    </p:spTree>
    <p:extLst>
      <p:ext uri="{BB962C8B-B14F-4D97-AF65-F5344CB8AC3E}">
        <p14:creationId xmlns:p14="http://schemas.microsoft.com/office/powerpoint/2010/main" val="2328183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Bound Resource Utilization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80"/>
                </a:solidFill>
                <a:latin typeface="Menlo"/>
              </a:rPr>
              <a:t>class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CustLookup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extends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HystrixCommand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&lt;Customer&gt;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public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CustLookup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CustomersService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 svc,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long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id)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   {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 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super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(timeout = </a:t>
            </a:r>
            <a:r>
              <a:rPr lang="en-US" sz="2000" dirty="0">
                <a:solidFill>
                  <a:srgbClr val="0000FF"/>
                </a:solidFill>
                <a:latin typeface="Menlo"/>
              </a:rPr>
              <a:t>100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,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         </a:t>
            </a:r>
            <a:r>
              <a:rPr lang="en-US" sz="2000" dirty="0">
                <a:solidFill>
                  <a:srgbClr val="008000"/>
                </a:solidFill>
                <a:latin typeface="Menlo"/>
              </a:rPr>
              <a:t> </a:t>
            </a:r>
            <a:r>
              <a:rPr lang="en-US" sz="2000" b="1" dirty="0" err="1" smtClean="0">
                <a:solidFill>
                  <a:srgbClr val="008000"/>
                </a:solidFill>
                <a:latin typeface="Menlo"/>
              </a:rPr>
              <a:t>threadPool</a:t>
            </a:r>
            <a:r>
              <a:rPr lang="en-US" sz="2000" b="1" dirty="0" smtClean="0">
                <a:solidFill>
                  <a:srgbClr val="008000"/>
                </a:solidFill>
                <a:latin typeface="Menlo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Menlo"/>
              </a:rPr>
              <a:t>= “CUSTOMER”,</a:t>
            </a:r>
            <a:br>
              <a:rPr lang="en-US" sz="2000" dirty="0">
                <a:solidFill>
                  <a:srgbClr val="008000"/>
                </a:solidFill>
                <a:latin typeface="Menlo"/>
              </a:rPr>
            </a:br>
            <a:r>
              <a:rPr lang="en-US" sz="2000" dirty="0">
                <a:solidFill>
                  <a:srgbClr val="008000"/>
                </a:solidFill>
                <a:latin typeface="Menlo"/>
              </a:rPr>
              <a:t>              </a:t>
            </a:r>
            <a:r>
              <a:rPr lang="en-US" sz="2000" dirty="0" err="1" smtClean="0">
                <a:solidFill>
                  <a:srgbClr val="008000"/>
                </a:solidFill>
                <a:latin typeface="Menlo"/>
              </a:rPr>
              <a:t>threadPoolSize</a:t>
            </a:r>
            <a:r>
              <a:rPr lang="en-US" sz="2000" dirty="0" smtClean="0">
                <a:solidFill>
                  <a:srgbClr val="008000"/>
                </a:solidFill>
                <a:latin typeface="Menlo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Menlo"/>
              </a:rPr>
              <a:t>= 8);</a:t>
            </a:r>
            <a:br>
              <a:rPr lang="en-US" sz="2000" dirty="0">
                <a:solidFill>
                  <a:srgbClr val="008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/>
              </a:rPr>
              <a:t>this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.svc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 = svc;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    </a:t>
            </a:r>
            <a:r>
              <a:rPr lang="en-US" sz="2000" b="1" dirty="0" err="1">
                <a:solidFill>
                  <a:srgbClr val="000080"/>
                </a:solidFill>
                <a:latin typeface="Menlo"/>
              </a:rPr>
              <a:t>this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.customerId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 = id;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}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sz="2000" i="1" dirty="0">
                <a:solidFill>
                  <a:srgbClr val="808080"/>
                </a:solidFill>
                <a:latin typeface="Menlo"/>
              </a:rPr>
              <a:t>//run() : </a:t>
            </a:r>
            <a:r>
              <a:rPr lang="en-US" sz="2000" i="1" dirty="0" smtClean="0">
                <a:solidFill>
                  <a:srgbClr val="808080"/>
                </a:solidFill>
                <a:latin typeface="Menlo"/>
              </a:rPr>
              <a:t>has </a:t>
            </a:r>
            <a:r>
              <a:rPr lang="en-US" sz="2000" i="1" dirty="0">
                <a:solidFill>
                  <a:srgbClr val="808080"/>
                </a:solidFill>
                <a:latin typeface="Menlo"/>
              </a:rPr>
              <a:t>references to svc and </a:t>
            </a:r>
            <a:r>
              <a:rPr lang="en-US" sz="2000" i="1" dirty="0" err="1">
                <a:solidFill>
                  <a:srgbClr val="808080"/>
                </a:solidFill>
                <a:latin typeface="Menlo"/>
              </a:rPr>
              <a:t>customerId</a:t>
            </a:r>
            <a:r>
              <a:rPr lang="en-US" sz="2000" i="1" dirty="0">
                <a:solidFill>
                  <a:srgbClr val="808080"/>
                </a:solidFill>
                <a:latin typeface="Menlo"/>
              </a:rPr>
              <a:t/>
            </a:r>
            <a:br>
              <a:rPr lang="en-US" sz="2000" i="1" dirty="0">
                <a:solidFill>
                  <a:srgbClr val="808080"/>
                </a:solidFill>
                <a:latin typeface="Menlo"/>
              </a:rPr>
            </a:br>
            <a:r>
              <a:rPr lang="en-US" sz="2000" i="1" dirty="0">
                <a:solidFill>
                  <a:srgbClr val="808080"/>
                </a:solidFill>
                <a:latin typeface="Menlo"/>
              </a:rPr>
              <a:t>    //</a:t>
            </a:r>
            <a:r>
              <a:rPr lang="en-US" sz="2000" i="1" dirty="0" err="1">
                <a:solidFill>
                  <a:srgbClr val="808080"/>
                </a:solidFill>
                <a:latin typeface="Menlo"/>
              </a:rPr>
              <a:t>getFallback</a:t>
            </a:r>
            <a:r>
              <a:rPr lang="en-US" sz="2000" i="1" dirty="0">
                <a:solidFill>
                  <a:srgbClr val="808080"/>
                </a:solidFill>
                <a:latin typeface="Menlo"/>
              </a:rPr>
              <a:t>()</a:t>
            </a:r>
            <a:br>
              <a:rPr lang="en-US" sz="2000" i="1" dirty="0">
                <a:solidFill>
                  <a:srgbClr val="80808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09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Thread pool as a bulkhead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141" b="2534"/>
          <a:stretch/>
        </p:blipFill>
        <p:spPr>
          <a:xfrm>
            <a:off x="319911" y="1304379"/>
            <a:ext cx="8229600" cy="4742022"/>
          </a:xfrm>
        </p:spPr>
      </p:pic>
      <p:sp>
        <p:nvSpPr>
          <p:cNvPr id="7" name="TextBox 6"/>
          <p:cNvSpPr txBox="1"/>
          <p:nvPr/>
        </p:nvSpPr>
        <p:spPr>
          <a:xfrm>
            <a:off x="360651" y="6459410"/>
            <a:ext cx="9203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Credit: http://</a:t>
            </a:r>
            <a:r>
              <a:rPr lang="en-US" sz="1400" dirty="0" err="1"/>
              <a:t>www.researcheratlarge.com</a:t>
            </a:r>
            <a:r>
              <a:rPr lang="en-US" sz="1400" dirty="0"/>
              <a:t>/Ships/DD586/DD586ForwardRepair.html</a:t>
            </a:r>
          </a:p>
        </p:txBody>
      </p:sp>
    </p:spTree>
    <p:extLst>
      <p:ext uri="{BB962C8B-B14F-4D97-AF65-F5344CB8AC3E}">
        <p14:creationId xmlns:p14="http://schemas.microsoft.com/office/powerpoint/2010/main" val="84587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Thread pool as a bulkhead</a:t>
            </a:r>
            <a:endParaRPr lang="en-US" dirty="0"/>
          </a:p>
        </p:txBody>
      </p:sp>
      <p:pic>
        <p:nvPicPr>
          <p:cNvPr id="4" name="Content Placeholder 3" descr="thread-bulkheading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9" b="4766"/>
          <a:stretch/>
        </p:blipFill>
        <p:spPr>
          <a:xfrm>
            <a:off x="816835" y="764519"/>
            <a:ext cx="7746973" cy="6093481"/>
          </a:xfrm>
        </p:spPr>
      </p:pic>
    </p:spTree>
    <p:extLst>
      <p:ext uri="{BB962C8B-B14F-4D97-AF65-F5344CB8AC3E}">
        <p14:creationId xmlns:p14="http://schemas.microsoft.com/office/powerpoint/2010/main" val="1965362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Scope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User-facing request-response system that uses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blocking </a:t>
            </a:r>
            <a:r>
              <a:rPr lang="en-US" dirty="0" smtClean="0"/>
              <a:t>I/O</a:t>
            </a:r>
          </a:p>
          <a:p>
            <a:r>
              <a:rPr lang="en-US" dirty="0" smtClean="0"/>
              <a:t>NOT batch system</a:t>
            </a:r>
          </a:p>
          <a:p>
            <a:r>
              <a:rPr lang="en-US" dirty="0" smtClean="0"/>
              <a:t>NOT </a:t>
            </a:r>
            <a:r>
              <a:rPr lang="en-US" dirty="0" err="1" smtClean="0"/>
              <a:t>nonblocking</a:t>
            </a:r>
            <a:r>
              <a:rPr lang="en-US" dirty="0" smtClean="0"/>
              <a:t> I/O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Hystrix</a:t>
            </a:r>
            <a:r>
              <a:rPr lang="en-US" dirty="0" smtClean="0"/>
              <a:t> can be used in those, though</a:t>
            </a:r>
            <a:r>
              <a:rPr lang="is-IS" dirty="0" smtClean="0"/>
              <a:t>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70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Circuit-Breaker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Popularized by Michael </a:t>
            </a:r>
            <a:r>
              <a:rPr lang="en-US" dirty="0" err="1" smtClean="0"/>
              <a:t>Nygard</a:t>
            </a:r>
            <a:r>
              <a:rPr lang="en-US" dirty="0" smtClean="0"/>
              <a:t> in “Release It!”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976" y="2226772"/>
            <a:ext cx="3745586" cy="449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30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Circuit-Breaker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build feedback loop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2327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Circuit-Breaker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build feedback loop</a:t>
            </a:r>
          </a:p>
          <a:p>
            <a:r>
              <a:rPr lang="en-US" dirty="0" smtClean="0"/>
              <a:t>If command has high error rate in last 10 seconds, it’s more likely to fail right now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705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Circuit-Breaker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build feedback loop</a:t>
            </a:r>
          </a:p>
          <a:p>
            <a:r>
              <a:rPr lang="en-US" dirty="0" smtClean="0"/>
              <a:t>If command has high error rate in last 10 seconds, it’s more likely to fail right now</a:t>
            </a:r>
          </a:p>
          <a:p>
            <a:r>
              <a:rPr lang="en-US" dirty="0" smtClean="0"/>
              <a:t>Fail fast now – don</a:t>
            </a:r>
            <a:r>
              <a:rPr lang="uk-UA" dirty="0" smtClean="0"/>
              <a:t>’</a:t>
            </a:r>
            <a:r>
              <a:rPr lang="en-US" dirty="0" smtClean="0"/>
              <a:t>t spend my resources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705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Circuit-Breaker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build feedback loop</a:t>
            </a:r>
          </a:p>
          <a:p>
            <a:r>
              <a:rPr lang="en-US" dirty="0" smtClean="0"/>
              <a:t>If command has high error rate in last 10 seconds, it’s more likely to fail right now</a:t>
            </a:r>
          </a:p>
          <a:p>
            <a:r>
              <a:rPr lang="en-US" dirty="0" smtClean="0"/>
              <a:t>Fail fast now – don</a:t>
            </a:r>
            <a:r>
              <a:rPr lang="uk-UA" dirty="0" smtClean="0"/>
              <a:t>’</a:t>
            </a:r>
            <a:r>
              <a:rPr lang="en-US" dirty="0" smtClean="0"/>
              <a:t>t spend my resources</a:t>
            </a:r>
          </a:p>
          <a:p>
            <a:r>
              <a:rPr lang="en-US" dirty="0" smtClean="0"/>
              <a:t>Give downstream system some breathing room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705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91"/>
          <a:stretch/>
        </p:blipFill>
        <p:spPr>
          <a:xfrm>
            <a:off x="457200" y="80093"/>
            <a:ext cx="8229600" cy="6641382"/>
          </a:xfrm>
        </p:spPr>
      </p:pic>
    </p:spTree>
    <p:extLst>
      <p:ext uri="{BB962C8B-B14F-4D97-AF65-F5344CB8AC3E}">
        <p14:creationId xmlns:p14="http://schemas.microsoft.com/office/powerpoint/2010/main" val="1720435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 smtClean="0"/>
              <a:t>Hystrix</a:t>
            </a:r>
            <a:r>
              <a:rPr lang="en-US" dirty="0" smtClean="0"/>
              <a:t> as a 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Compose all of the above behaviors</a:t>
            </a:r>
          </a:p>
        </p:txBody>
      </p:sp>
    </p:spTree>
    <p:extLst>
      <p:ext uri="{BB962C8B-B14F-4D97-AF65-F5344CB8AC3E}">
        <p14:creationId xmlns:p14="http://schemas.microsoft.com/office/powerpoint/2010/main" val="205206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 smtClean="0"/>
              <a:t>Hystrix</a:t>
            </a:r>
            <a:r>
              <a:rPr lang="en-US" dirty="0" smtClean="0"/>
              <a:t> as a 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Compose all of the above behaviors</a:t>
            </a:r>
          </a:p>
          <a:p>
            <a:r>
              <a:rPr lang="en-US" dirty="0" smtClean="0"/>
              <a:t>Now you’ve got a library!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128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80"/>
                </a:solidFill>
                <a:latin typeface="Menlo"/>
              </a:rPr>
              <a:t>class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CustLookup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extends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HystrixCommand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&lt;Customer&gt;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808000"/>
                </a:solidFill>
                <a:latin typeface="Menlo"/>
              </a:rPr>
              <a:t>@</a:t>
            </a:r>
            <a:r>
              <a:rPr lang="en-US" sz="2000" dirty="0">
                <a:solidFill>
                  <a:srgbClr val="808000"/>
                </a:solidFill>
                <a:latin typeface="Menlo"/>
              </a:rPr>
              <a:t>Override</a:t>
            </a:r>
            <a:br>
              <a:rPr lang="en-US" sz="2000" dirty="0">
                <a:solidFill>
                  <a:srgbClr val="808000"/>
                </a:solidFill>
                <a:latin typeface="Menlo"/>
              </a:rPr>
            </a:br>
            <a:r>
              <a:rPr lang="en-US" sz="2000" dirty="0">
                <a:solidFill>
                  <a:srgbClr val="808000"/>
                </a:solidFill>
                <a:latin typeface="Menlo"/>
              </a:rPr>
              <a:t>   </a:t>
            </a:r>
            <a:r>
              <a:rPr lang="en-US" sz="2000" b="1" dirty="0" smtClean="0">
                <a:solidFill>
                  <a:srgbClr val="000080"/>
                </a:solidFill>
                <a:latin typeface="Menlo"/>
              </a:rPr>
              <a:t>public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Customer run()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{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      </a:t>
            </a:r>
            <a:r>
              <a:rPr lang="en-US" sz="2000" b="1" dirty="0" smtClean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sz="2000" b="1" dirty="0" err="1">
                <a:solidFill>
                  <a:srgbClr val="660E7A"/>
                </a:solidFill>
                <a:latin typeface="Menlo"/>
              </a:rPr>
              <a:t>svc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.getOverHttp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sz="2000" b="1" dirty="0" err="1">
                <a:solidFill>
                  <a:srgbClr val="660E7A"/>
                </a:solidFill>
                <a:latin typeface="Menlo"/>
              </a:rPr>
              <a:t>customerId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); </a:t>
            </a:r>
            <a:r>
              <a:rPr lang="en-US" sz="2000" i="1" dirty="0">
                <a:solidFill>
                  <a:srgbClr val="808080"/>
                </a:solidFill>
                <a:latin typeface="Menlo"/>
              </a:rPr>
              <a:t>//succeeds</a:t>
            </a:r>
            <a:br>
              <a:rPr lang="en-US" sz="2000" i="1" dirty="0">
                <a:solidFill>
                  <a:srgbClr val="808080"/>
                </a:solidFill>
                <a:latin typeface="Menlo"/>
              </a:rPr>
            </a:br>
            <a:r>
              <a:rPr lang="en-US" sz="2000" i="1" dirty="0">
                <a:solidFill>
                  <a:srgbClr val="80808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}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808000"/>
                </a:solidFill>
                <a:latin typeface="Menlo"/>
              </a:rPr>
              <a:t>@</a:t>
            </a:r>
            <a:r>
              <a:rPr lang="en-US" sz="2000" dirty="0">
                <a:solidFill>
                  <a:srgbClr val="808000"/>
                </a:solidFill>
                <a:latin typeface="Menlo"/>
              </a:rPr>
              <a:t>Override</a:t>
            </a:r>
            <a:br>
              <a:rPr lang="en-US" sz="2000" dirty="0">
                <a:solidFill>
                  <a:srgbClr val="808000"/>
                </a:solidFill>
                <a:latin typeface="Menlo"/>
              </a:rPr>
            </a:br>
            <a:r>
              <a:rPr lang="en-US" sz="2000" dirty="0">
                <a:solidFill>
                  <a:srgbClr val="808000"/>
                </a:solidFill>
                <a:latin typeface="Menlo"/>
              </a:rPr>
              <a:t>   </a:t>
            </a:r>
            <a:r>
              <a:rPr lang="en-US" sz="2000" b="1" dirty="0" smtClean="0">
                <a:solidFill>
                  <a:srgbClr val="000080"/>
                </a:solidFill>
                <a:latin typeface="Menlo"/>
              </a:rPr>
              <a:t>public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Customer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getFallback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()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Customer.anonymousCustomer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();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}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782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SUCCESS</a:t>
            </a:r>
            <a:endParaRPr lang="en-US" dirty="0"/>
          </a:p>
        </p:txBody>
      </p:sp>
      <p:pic>
        <p:nvPicPr>
          <p:cNvPr id="4" name="Content Placeholder 3" descr="execution-decision-tree-succes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5" b="44334"/>
          <a:stretch/>
        </p:blipFill>
        <p:spPr>
          <a:xfrm>
            <a:off x="457200" y="1910463"/>
            <a:ext cx="8229600" cy="3955782"/>
          </a:xfrm>
        </p:spPr>
      </p:pic>
    </p:spTree>
    <p:extLst>
      <p:ext uri="{BB962C8B-B14F-4D97-AF65-F5344CB8AC3E}">
        <p14:creationId xmlns:p14="http://schemas.microsoft.com/office/powerpoint/2010/main" val="276404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Netflix API</a:t>
            </a:r>
            <a:endParaRPr lang="en-US" dirty="0"/>
          </a:p>
        </p:txBody>
      </p:sp>
      <p:pic>
        <p:nvPicPr>
          <p:cNvPr id="9" name="Content Placeholder 8" descr="api-hourglass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6" b="12059"/>
          <a:stretch/>
        </p:blipFill>
        <p:spPr>
          <a:xfrm>
            <a:off x="457200" y="1486228"/>
            <a:ext cx="8229600" cy="5371772"/>
          </a:xfrm>
        </p:spPr>
      </p:pic>
    </p:spTree>
    <p:extLst>
      <p:ext uri="{BB962C8B-B14F-4D97-AF65-F5344CB8AC3E}">
        <p14:creationId xmlns:p14="http://schemas.microsoft.com/office/powerpoint/2010/main" val="102034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SUCCESS</a:t>
            </a:r>
            <a:endParaRPr lang="en-US" dirty="0"/>
          </a:p>
        </p:txBody>
      </p:sp>
      <p:pic>
        <p:nvPicPr>
          <p:cNvPr id="4" name="Content Placeholder 3" descr="hystrix-thread-model-succes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6" b="70155"/>
          <a:stretch/>
        </p:blipFill>
        <p:spPr>
          <a:xfrm>
            <a:off x="299859" y="2213889"/>
            <a:ext cx="8229600" cy="2191413"/>
          </a:xfrm>
        </p:spPr>
      </p:pic>
    </p:spTree>
    <p:extLst>
      <p:ext uri="{BB962C8B-B14F-4D97-AF65-F5344CB8AC3E}">
        <p14:creationId xmlns:p14="http://schemas.microsoft.com/office/powerpoint/2010/main" val="276404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80"/>
                </a:solidFill>
                <a:latin typeface="Menlo"/>
              </a:rPr>
              <a:t>class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CustLookup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extends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HystrixCommand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&lt;Customer&gt;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808000"/>
                </a:solidFill>
                <a:latin typeface="Menlo"/>
              </a:rPr>
              <a:t>@</a:t>
            </a:r>
            <a:r>
              <a:rPr lang="en-US" sz="2000" dirty="0">
                <a:solidFill>
                  <a:srgbClr val="808000"/>
                </a:solidFill>
                <a:latin typeface="Menlo"/>
              </a:rPr>
              <a:t>Override</a:t>
            </a:r>
            <a:br>
              <a:rPr lang="en-US" sz="2000" dirty="0">
                <a:solidFill>
                  <a:srgbClr val="808000"/>
                </a:solidFill>
                <a:latin typeface="Menlo"/>
              </a:rPr>
            </a:br>
            <a:r>
              <a:rPr lang="en-US" sz="2000" dirty="0">
                <a:solidFill>
                  <a:srgbClr val="808000"/>
                </a:solidFill>
                <a:latin typeface="Menlo"/>
              </a:rPr>
              <a:t>   </a:t>
            </a:r>
            <a:r>
              <a:rPr lang="en-US" sz="2000" b="1" dirty="0" smtClean="0">
                <a:solidFill>
                  <a:srgbClr val="000080"/>
                </a:solidFill>
                <a:latin typeface="Menlo"/>
              </a:rPr>
              <a:t>public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Customer run()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sz="2000" b="1" dirty="0" err="1">
                <a:solidFill>
                  <a:srgbClr val="660E7A"/>
                </a:solidFill>
                <a:latin typeface="Menlo"/>
              </a:rPr>
              <a:t>svc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.getOverHttp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sz="2000" b="1" dirty="0" err="1">
                <a:solidFill>
                  <a:srgbClr val="660E7A"/>
                </a:solidFill>
                <a:latin typeface="Menlo"/>
              </a:rPr>
              <a:t>customerId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); </a:t>
            </a:r>
            <a:r>
              <a:rPr lang="en-US" sz="2000" i="1" dirty="0">
                <a:solidFill>
                  <a:srgbClr val="808080"/>
                </a:solidFill>
                <a:latin typeface="Menlo"/>
              </a:rPr>
              <a:t>//throws</a:t>
            </a:r>
            <a:br>
              <a:rPr lang="en-US" sz="2000" i="1" dirty="0">
                <a:solidFill>
                  <a:srgbClr val="808080"/>
                </a:solidFill>
                <a:latin typeface="Menlo"/>
              </a:rPr>
            </a:br>
            <a:r>
              <a:rPr lang="en-US" sz="2000" i="1" dirty="0">
                <a:solidFill>
                  <a:srgbClr val="80808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}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808000"/>
                </a:solidFill>
                <a:latin typeface="Menlo"/>
              </a:rPr>
              <a:t>@</a:t>
            </a:r>
            <a:r>
              <a:rPr lang="en-US" sz="2000" dirty="0">
                <a:solidFill>
                  <a:srgbClr val="808000"/>
                </a:solidFill>
                <a:latin typeface="Menlo"/>
              </a:rPr>
              <a:t>Override</a:t>
            </a:r>
            <a:br>
              <a:rPr lang="en-US" sz="2000" dirty="0">
                <a:solidFill>
                  <a:srgbClr val="808000"/>
                </a:solidFill>
                <a:latin typeface="Menlo"/>
              </a:rPr>
            </a:br>
            <a:r>
              <a:rPr lang="en-US" sz="2000" dirty="0">
                <a:solidFill>
                  <a:srgbClr val="808000"/>
                </a:solidFill>
                <a:latin typeface="Menlo"/>
              </a:rPr>
              <a:t>   </a:t>
            </a:r>
            <a:r>
              <a:rPr lang="en-US" sz="2000" b="1" dirty="0" smtClean="0">
                <a:solidFill>
                  <a:srgbClr val="000080"/>
                </a:solidFill>
                <a:latin typeface="Menlo"/>
              </a:rPr>
              <a:t>public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Customer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getFallback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()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Customer.anonymousCustomer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();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}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5779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FAILURE</a:t>
            </a:r>
            <a:endParaRPr lang="en-US" dirty="0"/>
          </a:p>
        </p:txBody>
      </p:sp>
      <p:pic>
        <p:nvPicPr>
          <p:cNvPr id="4" name="Content Placeholder 3" descr="execution-decision-tree-failure-no-fallbac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5" b="51672"/>
          <a:stretch/>
        </p:blipFill>
        <p:spPr>
          <a:xfrm>
            <a:off x="344814" y="1854274"/>
            <a:ext cx="8229600" cy="3146644"/>
          </a:xfrm>
        </p:spPr>
      </p:pic>
    </p:spTree>
    <p:extLst>
      <p:ext uri="{BB962C8B-B14F-4D97-AF65-F5344CB8AC3E}">
        <p14:creationId xmlns:p14="http://schemas.microsoft.com/office/powerpoint/2010/main" val="73242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FAILURE</a:t>
            </a:r>
            <a:endParaRPr lang="en-US" dirty="0"/>
          </a:p>
        </p:txBody>
      </p:sp>
      <p:pic>
        <p:nvPicPr>
          <p:cNvPr id="5" name="Content Placeholder 4" descr="execution-decision-tree-failur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1" b="40062"/>
          <a:stretch/>
        </p:blipFill>
        <p:spPr>
          <a:xfrm>
            <a:off x="457200" y="1371038"/>
            <a:ext cx="8229600" cy="4194590"/>
          </a:xfrm>
        </p:spPr>
      </p:pic>
    </p:spTree>
    <p:extLst>
      <p:ext uri="{BB962C8B-B14F-4D97-AF65-F5344CB8AC3E}">
        <p14:creationId xmlns:p14="http://schemas.microsoft.com/office/powerpoint/2010/main" val="2211704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FAILURE</a:t>
            </a:r>
            <a:endParaRPr lang="en-US" dirty="0"/>
          </a:p>
        </p:txBody>
      </p:sp>
      <p:pic>
        <p:nvPicPr>
          <p:cNvPr id="4" name="Content Placeholder 3" descr="hystrix-thread-model-failur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2" b="68854"/>
          <a:stretch/>
        </p:blipFill>
        <p:spPr>
          <a:xfrm>
            <a:off x="142519" y="1966653"/>
            <a:ext cx="8229600" cy="2112747"/>
          </a:xfrm>
        </p:spPr>
      </p:pic>
    </p:spTree>
    <p:extLst>
      <p:ext uri="{BB962C8B-B14F-4D97-AF65-F5344CB8AC3E}">
        <p14:creationId xmlns:p14="http://schemas.microsoft.com/office/powerpoint/2010/main" val="1578253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TIMEOUT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80"/>
                </a:solidFill>
                <a:latin typeface="Menlo"/>
              </a:rPr>
              <a:t>class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CustLookup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extends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HystrixCommand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&lt;Customer&gt;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808000"/>
                </a:solidFill>
                <a:latin typeface="Menlo"/>
              </a:rPr>
              <a:t>@</a:t>
            </a:r>
            <a:r>
              <a:rPr lang="en-US" sz="2000" dirty="0">
                <a:solidFill>
                  <a:srgbClr val="808000"/>
                </a:solidFill>
                <a:latin typeface="Menlo"/>
              </a:rPr>
              <a:t>Override</a:t>
            </a:r>
            <a:br>
              <a:rPr lang="en-US" sz="2000" dirty="0">
                <a:solidFill>
                  <a:srgbClr val="808000"/>
                </a:solidFill>
                <a:latin typeface="Menlo"/>
              </a:rPr>
            </a:br>
            <a:r>
              <a:rPr lang="en-US" sz="2000" dirty="0">
                <a:solidFill>
                  <a:srgbClr val="808000"/>
                </a:solidFill>
                <a:latin typeface="Menlo"/>
              </a:rPr>
              <a:t>   </a:t>
            </a:r>
            <a:r>
              <a:rPr lang="en-US" sz="2000" b="1" dirty="0" smtClean="0">
                <a:solidFill>
                  <a:srgbClr val="000080"/>
                </a:solidFill>
                <a:latin typeface="Menlo"/>
              </a:rPr>
              <a:t>public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Customer run()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i="1" dirty="0">
                <a:solidFill>
                  <a:srgbClr val="808080"/>
                </a:solidFill>
                <a:latin typeface="Menlo"/>
              </a:rPr>
              <a:t>//doesn’t return in time</a:t>
            </a:r>
            <a:br>
              <a:rPr lang="en-US" sz="2000" i="1" dirty="0">
                <a:solidFill>
                  <a:srgbClr val="808080"/>
                </a:solidFill>
                <a:latin typeface="Menlo"/>
              </a:rPr>
            </a:br>
            <a:r>
              <a:rPr lang="en-US" sz="2000" i="1" dirty="0">
                <a:solidFill>
                  <a:srgbClr val="808080"/>
                </a:solidFill>
                <a:latin typeface="Menlo"/>
              </a:rPr>
              <a:t>   </a:t>
            </a:r>
            <a:r>
              <a:rPr lang="en-US" sz="2000" i="1" dirty="0" smtClean="0">
                <a:solidFill>
                  <a:srgbClr val="808080"/>
                </a:solidFill>
                <a:latin typeface="Menlo"/>
              </a:rPr>
              <a:t>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sz="2000" b="1" dirty="0" err="1">
                <a:solidFill>
                  <a:srgbClr val="660E7A"/>
                </a:solidFill>
                <a:latin typeface="Menlo"/>
              </a:rPr>
              <a:t>svc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.getOverHttp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sz="2000" b="1" dirty="0" err="1">
                <a:solidFill>
                  <a:srgbClr val="660E7A"/>
                </a:solidFill>
                <a:latin typeface="Menlo"/>
              </a:rPr>
              <a:t>customerId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);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}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808000"/>
                </a:solidFill>
                <a:latin typeface="Menlo"/>
              </a:rPr>
              <a:t>@</a:t>
            </a:r>
            <a:r>
              <a:rPr lang="en-US" sz="2000" dirty="0">
                <a:solidFill>
                  <a:srgbClr val="808000"/>
                </a:solidFill>
                <a:latin typeface="Menlo"/>
              </a:rPr>
              <a:t>Override</a:t>
            </a:r>
            <a:br>
              <a:rPr lang="en-US" sz="2000" dirty="0">
                <a:solidFill>
                  <a:srgbClr val="808000"/>
                </a:solidFill>
                <a:latin typeface="Menlo"/>
              </a:rPr>
            </a:br>
            <a:r>
              <a:rPr lang="en-US" sz="2000" dirty="0">
                <a:solidFill>
                  <a:srgbClr val="808000"/>
                </a:solidFill>
                <a:latin typeface="Menlo"/>
              </a:rPr>
              <a:t>   </a:t>
            </a:r>
            <a:r>
              <a:rPr lang="en-US" sz="2000" b="1" dirty="0" smtClean="0">
                <a:solidFill>
                  <a:srgbClr val="000080"/>
                </a:solidFill>
                <a:latin typeface="Menlo"/>
              </a:rPr>
              <a:t>public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Customer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getFallback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()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Customer.anonymousCustomer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();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}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5779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TIMEOUT</a:t>
            </a:r>
            <a:endParaRPr lang="en-US" dirty="0"/>
          </a:p>
        </p:txBody>
      </p:sp>
      <p:pic>
        <p:nvPicPr>
          <p:cNvPr id="4" name="Content Placeholder 3" descr="execution-decision-tree-timeout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0" b="40341"/>
          <a:stretch/>
        </p:blipFill>
        <p:spPr>
          <a:xfrm>
            <a:off x="457200" y="1685704"/>
            <a:ext cx="8229600" cy="4540158"/>
          </a:xfrm>
        </p:spPr>
      </p:pic>
    </p:spTree>
    <p:extLst>
      <p:ext uri="{BB962C8B-B14F-4D97-AF65-F5344CB8AC3E}">
        <p14:creationId xmlns:p14="http://schemas.microsoft.com/office/powerpoint/2010/main" val="73242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TIMEOUT</a:t>
            </a:r>
            <a:endParaRPr lang="en-US" dirty="0"/>
          </a:p>
        </p:txBody>
      </p:sp>
      <p:pic>
        <p:nvPicPr>
          <p:cNvPr id="4" name="Content Placeholder 3" descr="hystrix-thread-model-timeout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3" b="54736"/>
          <a:stretch/>
        </p:blipFill>
        <p:spPr>
          <a:xfrm>
            <a:off x="457200" y="1663227"/>
            <a:ext cx="8229600" cy="3854639"/>
          </a:xfrm>
        </p:spPr>
      </p:pic>
    </p:spTree>
    <p:extLst>
      <p:ext uri="{BB962C8B-B14F-4D97-AF65-F5344CB8AC3E}">
        <p14:creationId xmlns:p14="http://schemas.microsoft.com/office/powerpoint/2010/main" val="237945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THREADPOOL-REJECTED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80"/>
                </a:solidFill>
                <a:latin typeface="Menlo"/>
              </a:rPr>
              <a:t>class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CustLookup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extends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HystrixCommand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&lt;Customer&gt;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808000"/>
                </a:solidFill>
                <a:latin typeface="Menlo"/>
              </a:rPr>
              <a:t>@</a:t>
            </a:r>
            <a:r>
              <a:rPr lang="en-US" sz="2000" dirty="0">
                <a:solidFill>
                  <a:srgbClr val="808000"/>
                </a:solidFill>
                <a:latin typeface="Menlo"/>
              </a:rPr>
              <a:t>Override</a:t>
            </a:r>
            <a:br>
              <a:rPr lang="en-US" sz="2000" dirty="0">
                <a:solidFill>
                  <a:srgbClr val="808000"/>
                </a:solidFill>
                <a:latin typeface="Menlo"/>
              </a:rPr>
            </a:br>
            <a:r>
              <a:rPr lang="en-US" sz="2000" dirty="0">
                <a:solidFill>
                  <a:srgbClr val="808000"/>
                </a:solidFill>
                <a:latin typeface="Menlo"/>
              </a:rPr>
              <a:t>   </a:t>
            </a:r>
            <a:r>
              <a:rPr lang="en-US" sz="2000" b="1" dirty="0" smtClean="0">
                <a:solidFill>
                  <a:srgbClr val="000080"/>
                </a:solidFill>
                <a:latin typeface="Menlo"/>
              </a:rPr>
              <a:t>public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Customer run()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i="1" dirty="0">
                <a:solidFill>
                  <a:srgbClr val="808080"/>
                </a:solidFill>
                <a:latin typeface="Menlo"/>
              </a:rPr>
              <a:t>//never runs – </a:t>
            </a:r>
            <a:r>
              <a:rPr lang="en-US" sz="2000" i="1" dirty="0" err="1">
                <a:solidFill>
                  <a:srgbClr val="808080"/>
                </a:solidFill>
                <a:latin typeface="Menlo"/>
              </a:rPr>
              <a:t>threadpool</a:t>
            </a:r>
            <a:r>
              <a:rPr lang="en-US" sz="2000" i="1" dirty="0">
                <a:solidFill>
                  <a:srgbClr val="808080"/>
                </a:solidFill>
                <a:latin typeface="Menlo"/>
              </a:rPr>
              <a:t> is full</a:t>
            </a:r>
            <a:br>
              <a:rPr lang="en-US" sz="2000" i="1" dirty="0">
                <a:solidFill>
                  <a:srgbClr val="808080"/>
                </a:solidFill>
                <a:latin typeface="Menlo"/>
              </a:rPr>
            </a:br>
            <a:r>
              <a:rPr lang="en-US" sz="2000" i="1" dirty="0">
                <a:solidFill>
                  <a:srgbClr val="808080"/>
                </a:solidFill>
                <a:latin typeface="Menlo"/>
              </a:rPr>
              <a:t>   </a:t>
            </a:r>
            <a:r>
              <a:rPr lang="en-US" sz="2000" i="1" dirty="0" smtClean="0">
                <a:solidFill>
                  <a:srgbClr val="808080"/>
                </a:solidFill>
                <a:latin typeface="Menlo"/>
              </a:rPr>
              <a:t>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sz="2000" b="1" dirty="0" err="1">
                <a:solidFill>
                  <a:srgbClr val="660E7A"/>
                </a:solidFill>
                <a:latin typeface="Menlo"/>
              </a:rPr>
              <a:t>svc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.getOverHttp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</a:t>
            </a:r>
            <a:r>
              <a:rPr lang="en-US" sz="2000" b="1" dirty="0" err="1">
                <a:solidFill>
                  <a:srgbClr val="660E7A"/>
                </a:solidFill>
                <a:latin typeface="Menlo"/>
              </a:rPr>
              <a:t>customerId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);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}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808000"/>
                </a:solidFill>
                <a:latin typeface="Menlo"/>
              </a:rPr>
              <a:t>@</a:t>
            </a:r>
            <a:r>
              <a:rPr lang="en-US" sz="2000" dirty="0">
                <a:solidFill>
                  <a:srgbClr val="808000"/>
                </a:solidFill>
                <a:latin typeface="Menlo"/>
              </a:rPr>
              <a:t>Override</a:t>
            </a:r>
            <a:br>
              <a:rPr lang="en-US" sz="2000" dirty="0">
                <a:solidFill>
                  <a:srgbClr val="808000"/>
                </a:solidFill>
                <a:latin typeface="Menlo"/>
              </a:rPr>
            </a:br>
            <a:r>
              <a:rPr lang="en-US" sz="2000" dirty="0">
                <a:solidFill>
                  <a:srgbClr val="808000"/>
                </a:solidFill>
                <a:latin typeface="Menlo"/>
              </a:rPr>
              <a:t>   </a:t>
            </a:r>
            <a:r>
              <a:rPr lang="en-US" sz="2000" b="1" dirty="0" smtClean="0">
                <a:solidFill>
                  <a:srgbClr val="000080"/>
                </a:solidFill>
                <a:latin typeface="Menlo"/>
              </a:rPr>
              <a:t>public 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Customer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getFallback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() {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b="1" dirty="0">
                <a:solidFill>
                  <a:srgbClr val="000080"/>
                </a:solidFill>
                <a:latin typeface="Menlo"/>
              </a:rPr>
              <a:t>return </a:t>
            </a:r>
            <a:r>
              <a:rPr lang="en-US" sz="2000" dirty="0" err="1">
                <a:solidFill>
                  <a:srgbClr val="000000"/>
                </a:solidFill>
                <a:latin typeface="Menlo"/>
              </a:rPr>
              <a:t>Customer.anonymousCustomer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>();</a:t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}</a:t>
            </a:r>
            <a:r>
              <a:rPr lang="en-US" sz="2000" dirty="0">
                <a:solidFill>
                  <a:srgbClr val="000000"/>
                </a:solidFill>
                <a:latin typeface="Menlo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/>
              </a:rPr>
            </a:br>
            <a:r>
              <a:rPr lang="en-US" sz="2000" dirty="0" smtClean="0">
                <a:solidFill>
                  <a:srgbClr val="000000"/>
                </a:solidFill>
                <a:latin typeface="Menlo"/>
              </a:rPr>
              <a:t>}</a:t>
            </a:r>
            <a:endParaRPr lang="en-US" sz="2000" dirty="0">
              <a:solidFill>
                <a:srgbClr val="000000"/>
              </a:solidFill>
              <a:latin typeface="Menlo"/>
            </a:endParaRP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5779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86" y="274638"/>
            <a:ext cx="7933814" cy="39964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THREADPOOL-REJECTED</a:t>
            </a:r>
            <a:endParaRPr lang="en-US" dirty="0"/>
          </a:p>
        </p:txBody>
      </p:sp>
      <p:pic>
        <p:nvPicPr>
          <p:cNvPr id="4" name="Content Placeholder 3" descr="execution-decision-tree-rejecte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5" b="40140"/>
          <a:stretch/>
        </p:blipFill>
        <p:spPr>
          <a:xfrm>
            <a:off x="322337" y="1045136"/>
            <a:ext cx="8229600" cy="5339200"/>
          </a:xfrm>
        </p:spPr>
      </p:pic>
    </p:spTree>
    <p:extLst>
      <p:ext uri="{BB962C8B-B14F-4D97-AF65-F5344CB8AC3E}">
        <p14:creationId xmlns:p14="http://schemas.microsoft.com/office/powerpoint/2010/main" val="73242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16260</TotalTime>
  <Words>3940</Words>
  <Application>Microsoft Macintosh PowerPoint</Application>
  <PresentationFormat>On-screen Show (4:3)</PresentationFormat>
  <Paragraphs>770</Paragraphs>
  <Slides>221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221</vt:i4>
      </vt:variant>
    </vt:vector>
  </HeadingPairs>
  <TitlesOfParts>
    <vt:vector size="222" baseType="lpstr">
      <vt:lpstr>Clarity</vt:lpstr>
      <vt:lpstr>   Using Hystrix to Build Resilient Distributed Systems </vt:lpstr>
      <vt:lpstr>Who am I?</vt:lpstr>
      <vt:lpstr>PowerPoint Presentation</vt:lpstr>
      <vt:lpstr>PowerPoint Presentation</vt:lpstr>
      <vt:lpstr>Edge Platform @ Netflix </vt:lpstr>
      <vt:lpstr>Edge Platform @ Netflix </vt:lpstr>
      <vt:lpstr>Hystrix @ Netflix</vt:lpstr>
      <vt:lpstr>Scope of this talk</vt:lpstr>
      <vt:lpstr>Netflix API</vt:lpstr>
      <vt:lpstr>Goals of this talk</vt:lpstr>
      <vt:lpstr>Goals of this talk</vt:lpstr>
      <vt:lpstr>Un-Distributed Systems</vt:lpstr>
      <vt:lpstr>Distributed Systems</vt:lpstr>
      <vt:lpstr>PowerPoint Presentation</vt:lpstr>
      <vt:lpstr>Fallacies of Distributed Computing</vt:lpstr>
      <vt:lpstr>Fallacies of Distributed Computing</vt:lpstr>
      <vt:lpstr>Fallacies of Distributed Computing</vt:lpstr>
      <vt:lpstr>Other Services are Reliable</vt:lpstr>
      <vt:lpstr>Other Services are Reliable</vt:lpstr>
      <vt:lpstr>Latency is zero</vt:lpstr>
      <vt:lpstr>Latency is zero</vt:lpstr>
      <vt:lpstr>Bandwidth is infinite</vt:lpstr>
      <vt:lpstr>Bandwidth is infinite</vt:lpstr>
      <vt:lpstr>There is 1 administrator</vt:lpstr>
      <vt:lpstr>There is 1 administrator</vt:lpstr>
      <vt:lpstr>There is 1 administrator</vt:lpstr>
      <vt:lpstr>There is 1 administrator</vt:lpstr>
      <vt:lpstr>There is 1 administrator</vt:lpstr>
      <vt:lpstr>Goals of this talk</vt:lpstr>
      <vt:lpstr>Operating a Distributed System</vt:lpstr>
      <vt:lpstr>Operating a Distributed System</vt:lpstr>
      <vt:lpstr>Operating a Distributed System</vt:lpstr>
      <vt:lpstr>Operating a Distributed System (bad)</vt:lpstr>
      <vt:lpstr>Operating a Distributed System (bad)</vt:lpstr>
      <vt:lpstr>Operating a Distributed System (bad)</vt:lpstr>
      <vt:lpstr>Operating a Distributed System (good)</vt:lpstr>
      <vt:lpstr>Failure Modes (in the small)</vt:lpstr>
      <vt:lpstr>If you don’t plan for errors</vt:lpstr>
      <vt:lpstr>How to handle Errors</vt:lpstr>
      <vt:lpstr>How to handle Errors</vt:lpstr>
      <vt:lpstr>How to handle Errors</vt:lpstr>
      <vt:lpstr>How to handle Errors</vt:lpstr>
      <vt:lpstr>How to handle Errors</vt:lpstr>
      <vt:lpstr>How to handle Errors</vt:lpstr>
      <vt:lpstr>How to handle Errors</vt:lpstr>
      <vt:lpstr>Handle Errors with Fallbacks</vt:lpstr>
      <vt:lpstr>Handle Errors with Fallbacks</vt:lpstr>
      <vt:lpstr>Exposure to failures</vt:lpstr>
      <vt:lpstr>If you don’t plan for Latency</vt:lpstr>
      <vt:lpstr>If you don’t plan for Latency</vt:lpstr>
      <vt:lpstr>If you don’t plan for Latency</vt:lpstr>
      <vt:lpstr>Queuing theory</vt:lpstr>
      <vt:lpstr>Queuing theory</vt:lpstr>
      <vt:lpstr>Queuing theory</vt:lpstr>
      <vt:lpstr>Queuing theory</vt:lpstr>
      <vt:lpstr>If you don’t plan for Latency</vt:lpstr>
      <vt:lpstr>Handle Latency with Timeouts</vt:lpstr>
      <vt:lpstr>Handle Latency with Timeouts</vt:lpstr>
      <vt:lpstr>Bound resource utilization</vt:lpstr>
      <vt:lpstr>Bound resource utilization</vt:lpstr>
      <vt:lpstr>Bound resource utilization</vt:lpstr>
      <vt:lpstr>Bound resource utilization</vt:lpstr>
      <vt:lpstr>Goals of this talk</vt:lpstr>
      <vt:lpstr>Hystrix Goals</vt:lpstr>
      <vt:lpstr>Handle Errors with Fallback</vt:lpstr>
      <vt:lpstr>Handle Errors with Fallback</vt:lpstr>
      <vt:lpstr>Handle Errors with Fallback</vt:lpstr>
      <vt:lpstr>Handle Errors with Fallback</vt:lpstr>
      <vt:lpstr>Handle Latency with Timeouts</vt:lpstr>
      <vt:lpstr>Handle Latency with Timeouts</vt:lpstr>
      <vt:lpstr>Handle Latency with Timeouts</vt:lpstr>
      <vt:lpstr>Handle Latency with Timeouts</vt:lpstr>
      <vt:lpstr>Handle Latency with Timeouts</vt:lpstr>
      <vt:lpstr>Handle Latency with Timeouts</vt:lpstr>
      <vt:lpstr>Hystrix execution model</vt:lpstr>
      <vt:lpstr>Bound Resource Utilization</vt:lpstr>
      <vt:lpstr>Bound Resource Utilization</vt:lpstr>
      <vt:lpstr>Thread pool as a bulkhead</vt:lpstr>
      <vt:lpstr>Thread pool as a bulkhead</vt:lpstr>
      <vt:lpstr>Circuit-Breaker</vt:lpstr>
      <vt:lpstr>Circuit-Breaker</vt:lpstr>
      <vt:lpstr>Circuit-Breaker</vt:lpstr>
      <vt:lpstr>Circuit-Breaker</vt:lpstr>
      <vt:lpstr>Circuit-Breaker</vt:lpstr>
      <vt:lpstr>PowerPoint Presentation</vt:lpstr>
      <vt:lpstr>Hystrix as a Decision Tree</vt:lpstr>
      <vt:lpstr>Hystrix as a Decision Tree</vt:lpstr>
      <vt:lpstr>SUCCESS</vt:lpstr>
      <vt:lpstr>SUCCESS</vt:lpstr>
      <vt:lpstr>SUCCESS</vt:lpstr>
      <vt:lpstr>FAILURE</vt:lpstr>
      <vt:lpstr>FAILURE</vt:lpstr>
      <vt:lpstr>FAILURE</vt:lpstr>
      <vt:lpstr>FAILURE</vt:lpstr>
      <vt:lpstr>TIMEOUT</vt:lpstr>
      <vt:lpstr>TIMEOUT</vt:lpstr>
      <vt:lpstr>TIMEOUT</vt:lpstr>
      <vt:lpstr>THREADPOOL-REJECTED</vt:lpstr>
      <vt:lpstr>THREADPOOL-REJECTED</vt:lpstr>
      <vt:lpstr>THREADPOOL-REJECTED</vt:lpstr>
      <vt:lpstr>SHORT-CIRCUITED</vt:lpstr>
      <vt:lpstr>SHORT-CIRCUITED</vt:lpstr>
      <vt:lpstr>SHORT-CIRCUITED</vt:lpstr>
      <vt:lpstr>Fallback Handling</vt:lpstr>
      <vt:lpstr>Fallback Handling</vt:lpstr>
      <vt:lpstr>Fallback Handling</vt:lpstr>
      <vt:lpstr>FALLBACK SUCCESS</vt:lpstr>
      <vt:lpstr>FALLBACK SUCCESS</vt:lpstr>
      <vt:lpstr>FALLBACK FAILURE</vt:lpstr>
      <vt:lpstr>FALLBACK FAILURE</vt:lpstr>
      <vt:lpstr>FALLBACK REJECTION</vt:lpstr>
      <vt:lpstr>FALLBACK REJECTION</vt:lpstr>
      <vt:lpstr>FALLBACK MISSING</vt:lpstr>
      <vt:lpstr>FALLBACK MISSING</vt:lpstr>
      <vt:lpstr>PowerPoint Presentation</vt:lpstr>
      <vt:lpstr>Hystrix as a building block</vt:lpstr>
      <vt:lpstr>Hystrix as a building block</vt:lpstr>
      <vt:lpstr>Goals of this talk</vt:lpstr>
      <vt:lpstr>Example</vt:lpstr>
      <vt:lpstr>CustomerCommand</vt:lpstr>
      <vt:lpstr>RatingsCommand</vt:lpstr>
      <vt:lpstr>RecommendationsCommand</vt:lpstr>
      <vt:lpstr>Fallbacks in this example</vt:lpstr>
      <vt:lpstr>PowerPoint Presentation</vt:lpstr>
      <vt:lpstr>HystrixCommand.execute()</vt:lpstr>
      <vt:lpstr>PowerPoint Presentation</vt:lpstr>
      <vt:lpstr>PowerPoint Presentation</vt:lpstr>
      <vt:lpstr>PowerPoint Presentation</vt:lpstr>
      <vt:lpstr>PowerPoint Presentation</vt:lpstr>
      <vt:lpstr>HystrixCommand.queue()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HystrixCommand.observe()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 of this talk</vt:lpstr>
      <vt:lpstr>Hystrix Metrics</vt:lpstr>
      <vt:lpstr>Hystrix Metrics</vt:lpstr>
      <vt:lpstr>Hystrix Metrics</vt:lpstr>
      <vt:lpstr>Hystrix Metrics</vt:lpstr>
      <vt:lpstr>Hystrix Metrics</vt:lpstr>
      <vt:lpstr>Hystrix Metrics</vt:lpstr>
      <vt:lpstr>Hystrix metrics</vt:lpstr>
      <vt:lpstr>Hystrix metrics</vt:lpstr>
      <vt:lpstr>Taking Action on Hystrix Metrics</vt:lpstr>
      <vt:lpstr>Taking Action on Hystrix Metrics</vt:lpstr>
      <vt:lpstr>Taking Action on Hystrix Metrics</vt:lpstr>
      <vt:lpstr>Taking Action on Hystrix Metrics</vt:lpstr>
      <vt:lpstr>How the system should behave</vt:lpstr>
      <vt:lpstr>How the system should behave</vt:lpstr>
      <vt:lpstr>How the system should behave</vt:lpstr>
      <vt:lpstr>How the system should behave</vt:lpstr>
      <vt:lpstr>How the system should behave</vt:lpstr>
      <vt:lpstr>How the system should behave</vt:lpstr>
      <vt:lpstr>How the system should behave</vt:lpstr>
      <vt:lpstr>How the system should behave</vt:lpstr>
      <vt:lpstr>How the system should behave</vt:lpstr>
      <vt:lpstr>How the system should behave</vt:lpstr>
      <vt:lpstr>How the system should behave</vt:lpstr>
      <vt:lpstr>How the system should behave</vt:lpstr>
      <vt:lpstr>How the system should behave</vt:lpstr>
      <vt:lpstr>Lessons learned</vt:lpstr>
      <vt:lpstr>Lessons learned</vt:lpstr>
      <vt:lpstr>Lessons learned</vt:lpstr>
      <vt:lpstr>Lessons learned</vt:lpstr>
      <vt:lpstr>Lessons learned</vt:lpstr>
      <vt:lpstr>Goals of this talk</vt:lpstr>
      <vt:lpstr>Areas Hystrix doesn’t cover</vt:lpstr>
      <vt:lpstr>Hystrix doesn’t help if...</vt:lpstr>
      <vt:lpstr>Hystrix doesn’t help if...</vt:lpstr>
      <vt:lpstr>Hystrix doesn’t help if...</vt:lpstr>
      <vt:lpstr>Hystrix doesn’t help if...</vt:lpstr>
      <vt:lpstr>Failing fallbacks</vt:lpstr>
      <vt:lpstr>Failing fallbacks</vt:lpstr>
      <vt:lpstr>Failing fallbacks</vt:lpstr>
      <vt:lpstr>Unusable fallbacks</vt:lpstr>
      <vt:lpstr>Unusable fallbacks</vt:lpstr>
      <vt:lpstr>Unusable fallbacks</vt:lpstr>
      <vt:lpstr>Unusable fallbacks</vt:lpstr>
      <vt:lpstr>Loose Resource Bounding</vt:lpstr>
      <vt:lpstr>Loose Resource Bounding</vt:lpstr>
      <vt:lpstr>Loose Resource Bounding</vt:lpstr>
      <vt:lpstr>Loose Resource Bounding</vt:lpstr>
      <vt:lpstr>Loose Resource Bounding</vt:lpstr>
      <vt:lpstr>Unwrapped I/O calls</vt:lpstr>
      <vt:lpstr>Unwrapped I/O calls</vt:lpstr>
      <vt:lpstr>How to Prove our Resilience</vt:lpstr>
      <vt:lpstr>How to Prove our Resilience</vt:lpstr>
      <vt:lpstr>How to Prove our Resilience</vt:lpstr>
      <vt:lpstr>How to Prove our Resilience</vt:lpstr>
      <vt:lpstr>How to Prove our Resilience</vt:lpstr>
      <vt:lpstr>Failure Injection Testing</vt:lpstr>
      <vt:lpstr>Failure Injection Testing</vt:lpstr>
      <vt:lpstr>Failure Injection Testing</vt:lpstr>
      <vt:lpstr>Failure Injection Testing</vt:lpstr>
      <vt:lpstr>Failure Injection Testing</vt:lpstr>
      <vt:lpstr>Failure Injection Testing</vt:lpstr>
      <vt:lpstr>Failure Injection Testing</vt:lpstr>
      <vt:lpstr>Failure Injection Testing</vt:lpstr>
      <vt:lpstr>FIT in Action</vt:lpstr>
      <vt:lpstr>Operational Summary</vt:lpstr>
      <vt:lpstr>Operational Summary</vt:lpstr>
      <vt:lpstr>Operational Summary</vt:lpstr>
      <vt:lpstr>Operational Summary</vt:lpstr>
      <vt:lpstr>References</vt:lpstr>
      <vt:lpstr>Coordinates</vt:lpstr>
      <vt:lpstr>Bonus: Hystrix Config</vt:lpstr>
      <vt:lpstr>Bonus: Hystrix 1.5 Metrics</vt:lpstr>
      <vt:lpstr>Bonus: Horror Stories</vt:lpstr>
    </vt:vector>
  </TitlesOfParts>
  <Manager/>
  <Company>Netflix, Inc.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Hystrix to Build Resilient Distributed Systems</dc:title>
  <dc:subject/>
  <dc:creator>Matt Jacobs</dc:creator>
  <cp:keywords/>
  <dc:description/>
  <cp:lastModifiedBy>Matt Jacobs</cp:lastModifiedBy>
  <cp:revision>151</cp:revision>
  <dcterms:created xsi:type="dcterms:W3CDTF">2016-02-06T00:22:48Z</dcterms:created>
  <dcterms:modified xsi:type="dcterms:W3CDTF">2016-02-17T13:25:10Z</dcterms:modified>
  <cp:category/>
</cp:coreProperties>
</file>